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6"/>
  </p:notesMasterIdLst>
  <p:sldIdLst>
    <p:sldId id="1368" r:id="rId2"/>
    <p:sldId id="1371" r:id="rId3"/>
    <p:sldId id="1374" r:id="rId4"/>
    <p:sldId id="1370" r:id="rId5"/>
    <p:sldId id="1372" r:id="rId6"/>
    <p:sldId id="1447" r:id="rId7"/>
    <p:sldId id="1449" r:id="rId8"/>
    <p:sldId id="1403" r:id="rId9"/>
    <p:sldId id="1405" r:id="rId10"/>
    <p:sldId id="1406" r:id="rId11"/>
    <p:sldId id="1408" r:id="rId12"/>
    <p:sldId id="1407" r:id="rId13"/>
    <p:sldId id="1420" r:id="rId14"/>
    <p:sldId id="139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FFFFFF"/>
    <a:srgbClr val="F8D7CD"/>
    <a:srgbClr val="FFE7E7"/>
    <a:srgbClr val="FF9F9F"/>
    <a:srgbClr val="26348B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 autoAdjust="0"/>
    <p:restoredTop sz="90129" autoAdjust="0"/>
  </p:normalViewPr>
  <p:slideViewPr>
    <p:cSldViewPr snapToGrid="0">
      <p:cViewPr>
        <p:scale>
          <a:sx n="66" d="100"/>
          <a:sy n="66" d="100"/>
        </p:scale>
        <p:origin x="2202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n Perret" userId="0f7ee79a-98ef-4d81-a9f4-5d952de871d8" providerId="ADAL" clId="{39F2DF0A-8B5B-496B-AD20-FFF372A71438}"/>
    <pc:docChg chg="undo redo custSel modSld">
      <pc:chgData name="Julien Perret" userId="0f7ee79a-98ef-4d81-a9f4-5d952de871d8" providerId="ADAL" clId="{39F2DF0A-8B5B-496B-AD20-FFF372A71438}" dt="2023-04-17T03:38:30.730" v="169" actId="1076"/>
      <pc:docMkLst>
        <pc:docMk/>
      </pc:docMkLst>
      <pc:sldChg chg="modSp mod">
        <pc:chgData name="Julien Perret" userId="0f7ee79a-98ef-4d81-a9f4-5d952de871d8" providerId="ADAL" clId="{39F2DF0A-8B5B-496B-AD20-FFF372A71438}" dt="2023-04-17T03:38:30.730" v="169" actId="1076"/>
        <pc:sldMkLst>
          <pc:docMk/>
          <pc:sldMk cId="3224591799" sldId="1388"/>
        </pc:sldMkLst>
        <pc:spChg chg="mod">
          <ac:chgData name="Julien Perret" userId="0f7ee79a-98ef-4d81-a9f4-5d952de871d8" providerId="ADAL" clId="{39F2DF0A-8B5B-496B-AD20-FFF372A71438}" dt="2023-04-17T03:38:30.730" v="169" actId="1076"/>
          <ac:spMkLst>
            <pc:docMk/>
            <pc:sldMk cId="3224591799" sldId="1388"/>
            <ac:spMk id="2" creationId="{F868FA86-C27D-2F12-4D49-B37F6F3DEA52}"/>
          </ac:spMkLst>
        </pc:spChg>
      </pc:sldChg>
      <pc:sldChg chg="modSp mod">
        <pc:chgData name="Julien Perret" userId="0f7ee79a-98ef-4d81-a9f4-5d952de871d8" providerId="ADAL" clId="{39F2DF0A-8B5B-496B-AD20-FFF372A71438}" dt="2023-04-17T03:36:57.087" v="137" actId="1076"/>
        <pc:sldMkLst>
          <pc:docMk/>
          <pc:sldMk cId="3402950899" sldId="1414"/>
        </pc:sldMkLst>
        <pc:spChg chg="mod">
          <ac:chgData name="Julien Perret" userId="0f7ee79a-98ef-4d81-a9f4-5d952de871d8" providerId="ADAL" clId="{39F2DF0A-8B5B-496B-AD20-FFF372A71438}" dt="2023-04-17T03:36:57.087" v="137" actId="1076"/>
          <ac:spMkLst>
            <pc:docMk/>
            <pc:sldMk cId="3402950899" sldId="1414"/>
            <ac:spMk id="9" creationId="{D0EB59F0-73D0-BB73-2221-60DEAF2E027C}"/>
          </ac:spMkLst>
        </pc:spChg>
      </pc:sldChg>
      <pc:sldChg chg="addSp delSp modSp mod">
        <pc:chgData name="Julien Perret" userId="0f7ee79a-98ef-4d81-a9f4-5d952de871d8" providerId="ADAL" clId="{39F2DF0A-8B5B-496B-AD20-FFF372A71438}" dt="2023-04-17T03:37:45.784" v="166" actId="1076"/>
        <pc:sldMkLst>
          <pc:docMk/>
          <pc:sldMk cId="2708824145" sldId="1415"/>
        </pc:sldMkLst>
        <pc:spChg chg="del">
          <ac:chgData name="Julien Perret" userId="0f7ee79a-98ef-4d81-a9f4-5d952de871d8" providerId="ADAL" clId="{39F2DF0A-8B5B-496B-AD20-FFF372A71438}" dt="2023-04-17T03:37:25.849" v="140" actId="478"/>
          <ac:spMkLst>
            <pc:docMk/>
            <pc:sldMk cId="2708824145" sldId="1415"/>
            <ac:spMk id="2" creationId="{A40C0190-C10B-2445-43BB-5A0915ECEE05}"/>
          </ac:spMkLst>
        </pc:spChg>
        <pc:spChg chg="add mod ord">
          <ac:chgData name="Julien Perret" userId="0f7ee79a-98ef-4d81-a9f4-5d952de871d8" providerId="ADAL" clId="{39F2DF0A-8B5B-496B-AD20-FFF372A71438}" dt="2023-04-17T03:37:45.784" v="166" actId="1076"/>
          <ac:spMkLst>
            <pc:docMk/>
            <pc:sldMk cId="2708824145" sldId="1415"/>
            <ac:spMk id="4" creationId="{07DF41F5-B605-EE85-F801-9B143E2C21C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A72E2-F79F-4DF0-96B0-398FF5D66C5F}" type="datetimeFigureOut">
              <a:rPr lang="en-AU" smtClean="0"/>
              <a:t>5/07/2023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4CBE2-5005-4682-951D-57AAE3395079}" type="slidenum">
              <a:rPr lang="en-AU" smtClean="0"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9484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4CBE2-5005-4682-951D-57AAE339507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9506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i="1" dirty="0"/>
              <a:t>FYI: Link to </a:t>
            </a:r>
            <a:r>
              <a:rPr lang="en-AU" i="1" dirty="0" err="1"/>
              <a:t>QField</a:t>
            </a:r>
            <a:r>
              <a:rPr lang="en-AU" i="1" dirty="0"/>
              <a:t> website attached to logo in right-hand corner.</a:t>
            </a:r>
            <a:endParaRPr lang="fr-FR" b="1" i="1" dirty="0"/>
          </a:p>
          <a:p>
            <a:endParaRPr lang="fr-FR" b="1" dirty="0"/>
          </a:p>
          <a:p>
            <a:r>
              <a:rPr lang="fr-FR" b="1" dirty="0" err="1"/>
              <a:t>Advantages</a:t>
            </a:r>
            <a:r>
              <a:rPr lang="fr-FR" b="1" dirty="0"/>
              <a:t> of </a:t>
            </a:r>
            <a:r>
              <a:rPr lang="fr-FR" b="1" dirty="0" err="1"/>
              <a:t>QField</a:t>
            </a:r>
            <a:r>
              <a:rPr lang="fr-FR" b="1" dirty="0"/>
              <a:t>-QGIS over ArcGIS Field </a:t>
            </a:r>
            <a:r>
              <a:rPr lang="fr-FR" b="1" dirty="0" err="1"/>
              <a:t>Maps</a:t>
            </a:r>
            <a:r>
              <a:rPr lang="fr-FR" b="1" dirty="0"/>
              <a:t>-ArcGIS: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/>
              <a:t>free of</a:t>
            </a:r>
            <a:r>
              <a:rPr lang="fr-FR" baseline="0" dirty="0"/>
              <a:t> charge,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 err="1"/>
              <a:t>easy</a:t>
            </a:r>
            <a:r>
              <a:rPr lang="fr-FR" baseline="0" dirty="0"/>
              <a:t> installation,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/>
              <a:t>lot of plugins and extensions </a:t>
            </a:r>
            <a:r>
              <a:rPr lang="fr-FR" baseline="0" dirty="0" err="1"/>
              <a:t>reliable</a:t>
            </a:r>
            <a:r>
              <a:rPr lang="fr-FR" baseline="0" dirty="0"/>
              <a:t> and </a:t>
            </a:r>
            <a:r>
              <a:rPr lang="fr-FR" baseline="0" dirty="0" err="1"/>
              <a:t>constantly</a:t>
            </a:r>
            <a:r>
              <a:rPr lang="fr-FR" baseline="0" dirty="0"/>
              <a:t> </a:t>
            </a:r>
            <a:r>
              <a:rPr lang="fr-FR" baseline="0" dirty="0" err="1"/>
              <a:t>updated</a:t>
            </a:r>
            <a:r>
              <a:rPr lang="fr-FR" baseline="0" dirty="0"/>
              <a:t> (</a:t>
            </a:r>
            <a:r>
              <a:rPr lang="fr-FR" baseline="0" dirty="0" err="1"/>
              <a:t>notably</a:t>
            </a:r>
            <a:r>
              <a:rPr lang="fr-FR" baseline="0" dirty="0"/>
              <a:t>, the conversion </a:t>
            </a:r>
            <a:r>
              <a:rPr lang="fr-FR" baseline="0" dirty="0" err="1"/>
              <a:t>from</a:t>
            </a:r>
            <a:r>
              <a:rPr lang="fr-FR" baseline="0" dirty="0"/>
              <a:t> </a:t>
            </a:r>
            <a:r>
              <a:rPr lang="fr-FR" baseline="0" dirty="0" err="1"/>
              <a:t>ArcGIS</a:t>
            </a:r>
            <a:r>
              <a:rPr lang="fr-FR" baseline="0" dirty="0"/>
              <a:t> files to QGIS files and </a:t>
            </a:r>
            <a:r>
              <a:rPr lang="fr-FR" baseline="0" dirty="0" err="1"/>
              <a:t>symbologies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possible !)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 err="1"/>
              <a:t>Abundant</a:t>
            </a:r>
            <a:r>
              <a:rPr lang="fr-FR" baseline="0" dirty="0"/>
              <a:t> documentation (</a:t>
            </a:r>
            <a:r>
              <a:rPr lang="fr-FR" baseline="0" dirty="0" err="1"/>
              <a:t>manual</a:t>
            </a:r>
            <a:r>
              <a:rPr lang="fr-FR" baseline="0" dirty="0"/>
              <a:t> and </a:t>
            </a:r>
            <a:r>
              <a:rPr lang="fr-FR" baseline="0" dirty="0" err="1"/>
              <a:t>tutorials</a:t>
            </a:r>
            <a:r>
              <a:rPr lang="fr-FR" baseline="0" dirty="0"/>
              <a:t>) + blogs </a:t>
            </a:r>
            <a:r>
              <a:rPr lang="fr-FR" baseline="0" dirty="0">
                <a:sym typeface="Wingdings" panose="05000000000000000000" pitchFamily="2" charset="2"/>
              </a:rPr>
              <a:t> </a:t>
            </a:r>
            <a:r>
              <a:rPr lang="fr-FR" baseline="0" dirty="0" err="1">
                <a:sym typeface="Wingdings" panose="05000000000000000000" pitchFamily="2" charset="2"/>
              </a:rPr>
              <a:t>GeoRezo</a:t>
            </a:r>
            <a:r>
              <a:rPr lang="fr-FR" baseline="0" dirty="0">
                <a:sym typeface="Wingdings" panose="05000000000000000000" pitchFamily="2" charset="2"/>
              </a:rPr>
              <a:t>, an </a:t>
            </a:r>
            <a:r>
              <a:rPr lang="fr-FR" baseline="0" dirty="0" err="1">
                <a:sym typeface="Wingdings" panose="05000000000000000000" pitchFamily="2" charset="2"/>
              </a:rPr>
              <a:t>huge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community</a:t>
            </a:r>
            <a:endParaRPr lang="fr-FR" baseline="0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 err="1">
                <a:sym typeface="Wingdings" panose="05000000000000000000" pitchFamily="2" charset="2"/>
              </a:rPr>
              <a:t>you</a:t>
            </a:r>
            <a:r>
              <a:rPr lang="fr-FR" baseline="0" dirty="0">
                <a:sym typeface="Wingdings" panose="05000000000000000000" pitchFamily="2" charset="2"/>
              </a:rPr>
              <a:t> can </a:t>
            </a:r>
            <a:r>
              <a:rPr lang="fr-FR" baseline="0" dirty="0" err="1">
                <a:sym typeface="Wingdings" panose="05000000000000000000" pitchFamily="2" charset="2"/>
              </a:rPr>
              <a:t>basically</a:t>
            </a:r>
            <a:r>
              <a:rPr lang="fr-FR" baseline="0" dirty="0">
                <a:sym typeface="Wingdings" panose="05000000000000000000" pitchFamily="2" charset="2"/>
              </a:rPr>
              <a:t> do </a:t>
            </a:r>
            <a:r>
              <a:rPr lang="fr-FR" baseline="0" dirty="0" err="1">
                <a:sym typeface="Wingdings" panose="05000000000000000000" pitchFamily="2" charset="2"/>
              </a:rPr>
              <a:t>whatever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you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want</a:t>
            </a:r>
            <a:r>
              <a:rPr lang="fr-FR" baseline="0" dirty="0">
                <a:sym typeface="Wingdings" panose="05000000000000000000" pitchFamily="2" charset="2"/>
              </a:rPr>
              <a:t>, </a:t>
            </a:r>
            <a:r>
              <a:rPr lang="fr-FR" baseline="0" dirty="0" err="1">
                <a:sym typeface="Wingdings" panose="05000000000000000000" pitchFamily="2" charset="2"/>
              </a:rPr>
              <a:t>very</a:t>
            </a:r>
            <a:r>
              <a:rPr lang="fr-FR" baseline="0" dirty="0">
                <a:sym typeface="Wingdings" panose="05000000000000000000" pitchFamily="2" charset="2"/>
              </a:rPr>
              <a:t> flexible and versatile </a:t>
            </a:r>
            <a:r>
              <a:rPr lang="fr-FR" baseline="0" dirty="0" err="1">
                <a:sym typeface="Wingdings" panose="05000000000000000000" pitchFamily="2" charset="2"/>
              </a:rPr>
              <a:t>depending</a:t>
            </a:r>
            <a:r>
              <a:rPr lang="fr-FR" baseline="0" dirty="0">
                <a:sym typeface="Wingdings" panose="05000000000000000000" pitchFamily="2" charset="2"/>
              </a:rPr>
              <a:t> on </a:t>
            </a:r>
            <a:r>
              <a:rPr lang="fr-FR" baseline="0" dirty="0" err="1">
                <a:sym typeface="Wingdings" panose="05000000000000000000" pitchFamily="2" charset="2"/>
              </a:rPr>
              <a:t>what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you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need</a:t>
            </a:r>
            <a:r>
              <a:rPr lang="fr-FR" baseline="0" dirty="0">
                <a:sym typeface="Wingdings" panose="05000000000000000000" pitchFamily="2" charset="2"/>
              </a:rPr>
              <a:t>,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>
                <a:sym typeface="Wingdings" panose="05000000000000000000" pitchFamily="2" charset="2"/>
              </a:rPr>
              <a:t>Direct </a:t>
            </a:r>
            <a:r>
              <a:rPr lang="fr-FR" baseline="0" dirty="0" err="1">
                <a:sym typeface="Wingdings" panose="05000000000000000000" pitchFamily="2" charset="2"/>
              </a:rPr>
              <a:t>relationship</a:t>
            </a:r>
            <a:r>
              <a:rPr lang="fr-FR" baseline="0" dirty="0">
                <a:sym typeface="Wingdings" panose="05000000000000000000" pitchFamily="2" charset="2"/>
              </a:rPr>
              <a:t> to QGIS, </a:t>
            </a:r>
            <a:r>
              <a:rPr lang="fr-FR" baseline="0" dirty="0" err="1">
                <a:sym typeface="Wingdings" panose="05000000000000000000" pitchFamily="2" charset="2"/>
              </a:rPr>
              <a:t>meaning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that</a:t>
            </a:r>
            <a:r>
              <a:rPr lang="fr-FR" baseline="0" dirty="0">
                <a:sym typeface="Wingdings" panose="05000000000000000000" pitchFamily="2" charset="2"/>
              </a:rPr>
              <a:t> data </a:t>
            </a:r>
            <a:r>
              <a:rPr lang="fr-FR" baseline="0" dirty="0" err="1">
                <a:sym typeface="Wingdings" panose="05000000000000000000" pitchFamily="2" charset="2"/>
              </a:rPr>
              <a:t>transfer</a:t>
            </a:r>
            <a:r>
              <a:rPr lang="fr-FR" baseline="0" dirty="0">
                <a:sym typeface="Wingdings" panose="05000000000000000000" pitchFamily="2" charset="2"/>
              </a:rPr>
              <a:t> to the </a:t>
            </a:r>
            <a:r>
              <a:rPr lang="fr-FR" baseline="0" dirty="0" err="1">
                <a:sym typeface="Wingdings" panose="05000000000000000000" pitchFamily="2" charset="2"/>
              </a:rPr>
              <a:t>geodatabase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is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very</a:t>
            </a:r>
            <a:r>
              <a:rPr lang="fr-FR" baseline="0" dirty="0">
                <a:sym typeface="Wingdings" panose="05000000000000000000" pitchFamily="2" charset="2"/>
              </a:rPr>
              <a:t> straight </a:t>
            </a:r>
            <a:r>
              <a:rPr lang="fr-FR" baseline="0" dirty="0" err="1">
                <a:sym typeface="Wingdings" panose="05000000000000000000" pitchFamily="2" charset="2"/>
              </a:rPr>
              <a:t>forward</a:t>
            </a:r>
            <a:r>
              <a:rPr lang="fr-FR" baseline="0" dirty="0">
                <a:sym typeface="Wingdings" panose="05000000000000000000" pitchFamily="2" charset="2"/>
              </a:rPr>
              <a:t> and </a:t>
            </a:r>
            <a:r>
              <a:rPr lang="fr-FR" baseline="0" dirty="0" err="1">
                <a:sym typeface="Wingdings" panose="05000000000000000000" pitchFamily="2" charset="2"/>
              </a:rPr>
              <a:t>you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benefit</a:t>
            </a:r>
            <a:r>
              <a:rPr lang="fr-FR" baseline="0" dirty="0">
                <a:sym typeface="Wingdings" panose="05000000000000000000" pitchFamily="2" charset="2"/>
              </a:rPr>
              <a:t> of </a:t>
            </a:r>
            <a:r>
              <a:rPr lang="fr-FR" baseline="0" dirty="0" err="1">
                <a:sym typeface="Wingdings" panose="05000000000000000000" pitchFamily="2" charset="2"/>
              </a:rPr>
              <a:t>every</a:t>
            </a:r>
            <a:r>
              <a:rPr lang="fr-FR" baseline="0" dirty="0">
                <a:sym typeface="Wingdings" panose="05000000000000000000" pitchFamily="2" charset="2"/>
              </a:rPr>
              <a:t> options </a:t>
            </a:r>
            <a:r>
              <a:rPr lang="fr-FR" baseline="0" dirty="0" err="1">
                <a:sym typeface="Wingdings" panose="05000000000000000000" pitchFamily="2" charset="2"/>
              </a:rPr>
              <a:t>offered</a:t>
            </a:r>
            <a:r>
              <a:rPr lang="fr-FR" baseline="0" dirty="0">
                <a:sym typeface="Wingdings" panose="05000000000000000000" pitchFamily="2" charset="2"/>
              </a:rPr>
              <a:t> by QGIS to deal </a:t>
            </a:r>
            <a:r>
              <a:rPr lang="fr-FR" baseline="0" dirty="0" err="1">
                <a:sym typeface="Wingdings" panose="05000000000000000000" pitchFamily="2" charset="2"/>
              </a:rPr>
              <a:t>with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your</a:t>
            </a:r>
            <a:r>
              <a:rPr lang="fr-FR" baseline="0" dirty="0">
                <a:sym typeface="Wingdings" panose="05000000000000000000" pitchFamily="2" charset="2"/>
              </a:rPr>
              <a:t> data quasi </a:t>
            </a:r>
            <a:r>
              <a:rPr lang="fr-FR" baseline="0" dirty="0" err="1">
                <a:sym typeface="Wingdings" panose="05000000000000000000" pitchFamily="2" charset="2"/>
              </a:rPr>
              <a:t>instantaneously</a:t>
            </a:r>
            <a:r>
              <a:rPr lang="fr-FR" baseline="0" dirty="0">
                <a:sym typeface="Wingdings" panose="05000000000000000000" pitchFamily="2" charset="2"/>
              </a:rPr>
              <a:t>  data compilation, </a:t>
            </a:r>
            <a:r>
              <a:rPr lang="fr-FR" baseline="0" dirty="0" err="1">
                <a:sym typeface="Wingdings" panose="05000000000000000000" pitchFamily="2" charset="2"/>
              </a:rPr>
              <a:t>map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creation</a:t>
            </a:r>
            <a:r>
              <a:rPr lang="fr-FR" baseline="0" dirty="0">
                <a:sym typeface="Wingdings" panose="05000000000000000000" pitchFamily="2" charset="2"/>
              </a:rPr>
              <a:t>, export to an online </a:t>
            </a:r>
            <a:r>
              <a:rPr lang="fr-FR" baseline="0" dirty="0" err="1">
                <a:sym typeface="Wingdings" panose="05000000000000000000" pitchFamily="2" charset="2"/>
              </a:rPr>
              <a:t>database</a:t>
            </a:r>
            <a:r>
              <a:rPr lang="fr-FR" baseline="0" dirty="0">
                <a:sym typeface="Wingdings" panose="05000000000000000000" pitchFamily="2" charset="2"/>
              </a:rPr>
              <a:t>, etc...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4CBE2-5005-4682-951D-57AAE3395079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6724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i="1" dirty="0"/>
              <a:t>FYI: Link to </a:t>
            </a:r>
            <a:r>
              <a:rPr lang="en-AU" i="1" dirty="0" err="1"/>
              <a:t>QField</a:t>
            </a:r>
            <a:r>
              <a:rPr lang="en-AU" i="1" dirty="0"/>
              <a:t> website attached to logo in right-hand corner + Links to QGIS download webpage and </a:t>
            </a:r>
            <a:r>
              <a:rPr lang="en-AU" i="1" dirty="0" err="1"/>
              <a:t>QField</a:t>
            </a:r>
            <a:r>
              <a:rPr lang="en-AU" i="1" dirty="0"/>
              <a:t> download in Android and iOS </a:t>
            </a:r>
            <a:r>
              <a:rPr lang="en-AU" i="1" dirty="0" err="1"/>
              <a:t>playstores</a:t>
            </a:r>
            <a:r>
              <a:rPr lang="en-AU" i="1" dirty="0"/>
              <a:t> attached to logos</a:t>
            </a:r>
            <a:endParaRPr lang="en-AU" b="1" dirty="0"/>
          </a:p>
          <a:p>
            <a:endParaRPr lang="en-AU" b="1" dirty="0"/>
          </a:p>
          <a:p>
            <a:r>
              <a:rPr lang="en-AU" b="1" dirty="0"/>
              <a:t>Q</a:t>
            </a:r>
            <a:r>
              <a:rPr lang="fr-FR" b="1" dirty="0"/>
              <a:t>GIS desktop </a:t>
            </a:r>
            <a:r>
              <a:rPr lang="fr-FR" b="1" dirty="0" err="1"/>
              <a:t>need</a:t>
            </a:r>
            <a:r>
              <a:rPr lang="fr-FR" b="1" dirty="0"/>
              <a:t> to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installed</a:t>
            </a:r>
            <a:r>
              <a:rPr lang="fr-FR" b="1" dirty="0"/>
              <a:t> in </a:t>
            </a:r>
            <a:r>
              <a:rPr lang="fr-FR" b="1" dirty="0" err="1"/>
              <a:t>your</a:t>
            </a:r>
            <a:r>
              <a:rPr lang="fr-FR" b="1" dirty="0"/>
              <a:t> computer and </a:t>
            </a:r>
            <a:r>
              <a:rPr lang="fr-FR" b="1" dirty="0" err="1"/>
              <a:t>QField</a:t>
            </a:r>
            <a:r>
              <a:rPr lang="fr-FR" b="1" dirty="0"/>
              <a:t> app on </a:t>
            </a:r>
            <a:r>
              <a:rPr lang="fr-FR" b="1" dirty="0" err="1"/>
              <a:t>your</a:t>
            </a:r>
            <a:r>
              <a:rPr lang="fr-FR" b="1" dirty="0"/>
              <a:t> mobile </a:t>
            </a:r>
            <a:r>
              <a:rPr lang="fr-FR" b="1" dirty="0" err="1"/>
              <a:t>device</a:t>
            </a:r>
            <a:r>
              <a:rPr lang="fr-FR" b="1" dirty="0"/>
              <a:t> (Android or iOS)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4CBE2-5005-4682-951D-57AAE3395079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789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i="1" dirty="0"/>
              <a:t>FYI: Link to </a:t>
            </a:r>
            <a:r>
              <a:rPr lang="en-AU" i="1" dirty="0" err="1"/>
              <a:t>QField</a:t>
            </a:r>
            <a:r>
              <a:rPr lang="en-AU" i="1" dirty="0"/>
              <a:t> website attached to logo in right-hand corner</a:t>
            </a:r>
            <a:endParaRPr lang="en-AU" b="1" dirty="0"/>
          </a:p>
          <a:p>
            <a:endParaRPr lang="en-AU" b="1" dirty="0"/>
          </a:p>
          <a:p>
            <a:r>
              <a:rPr lang="en-AU" b="1" dirty="0"/>
              <a:t>If you want Open QGIS and install the </a:t>
            </a:r>
            <a:r>
              <a:rPr lang="en-AU" b="1" dirty="0" err="1"/>
              <a:t>QField</a:t>
            </a:r>
            <a:r>
              <a:rPr lang="en-AU" b="1" dirty="0"/>
              <a:t> Sync plugin from the Plugins tab.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4CBE2-5005-4682-951D-57AAE3395079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8234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4CBE2-5005-4682-951D-57AAE3395079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1566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4CBE2-5005-4682-951D-57AAE3395079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3992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How to transfer data collected in the field to a digital geodatabase the most efficient way?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dirty="0"/>
              <a:t>Challenge 1: using a single template to harmonise data collection from different people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4CBE2-5005-4682-951D-57AAE3395079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9676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How to transfer data collected in the field to a digital geodatabase the most efficient way?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dirty="0"/>
              <a:t>Challenge 2: shifting from paper and clipboard to digital georeferenced data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4CBE2-5005-4682-951D-57AAE3395079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6900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How to transfer data collected in the field to a digital geodatabase the most efficient way?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dirty="0"/>
              <a:t>Challenge 1: using a single template to harmonise data collection from different people</a:t>
            </a:r>
            <a:endParaRPr lang="fr-FR" b="1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4CBE2-5005-4682-951D-57AAE3395079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0167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How to transfer data collected in the field to a digital geodatabase the most efficient way?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dirty="0"/>
              <a:t>Challenge 1: using a single template to harmonise data collection from different people</a:t>
            </a:r>
            <a:endParaRPr lang="fr-FR" b="1" dirty="0"/>
          </a:p>
          <a:p>
            <a:r>
              <a:rPr lang="fr-FR" b="1" dirty="0">
                <a:sym typeface="Wingdings" panose="05000000000000000000" pitchFamily="2" charset="2"/>
              </a:rPr>
              <a:t> A real challenge at the </a:t>
            </a:r>
            <a:r>
              <a:rPr lang="fr-FR" b="1" dirty="0" err="1">
                <a:sym typeface="Wingdings" panose="05000000000000000000" pitchFamily="2" charset="2"/>
              </a:rPr>
              <a:t>scale</a:t>
            </a:r>
            <a:r>
              <a:rPr lang="fr-FR" b="1" dirty="0">
                <a:sym typeface="Wingdings" panose="05000000000000000000" pitchFamily="2" charset="2"/>
              </a:rPr>
              <a:t> of a collaborative program </a:t>
            </a:r>
            <a:r>
              <a:rPr lang="fr-FR" b="1" dirty="0" err="1">
                <a:sym typeface="Wingdings" panose="05000000000000000000" pitchFamily="2" charset="2"/>
              </a:rPr>
              <a:t>such</a:t>
            </a:r>
            <a:r>
              <a:rPr lang="fr-FR" b="1" dirty="0">
                <a:sym typeface="Wingdings" panose="05000000000000000000" pitchFamily="2" charset="2"/>
              </a:rPr>
              <a:t> as WAXI</a:t>
            </a:r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/>
              <a:t>GIS </a:t>
            </a:r>
            <a:r>
              <a:rPr lang="fr-FR" b="1" dirty="0" err="1"/>
              <a:t>database</a:t>
            </a:r>
            <a:r>
              <a:rPr lang="fr-FR" b="1" baseline="0" dirty="0"/>
              <a:t> </a:t>
            </a:r>
            <a:r>
              <a:rPr lang="fr-FR" b="1" baseline="0" dirty="0" err="1"/>
              <a:t>gathering</a:t>
            </a:r>
            <a:r>
              <a:rPr lang="fr-FR" b="1" baseline="0" dirty="0"/>
              <a:t> </a:t>
            </a:r>
            <a:r>
              <a:rPr lang="fr-FR" b="1" baseline="0" dirty="0" err="1"/>
              <a:t>field</a:t>
            </a:r>
            <a:r>
              <a:rPr lang="fr-FR" b="1" baseline="0" dirty="0"/>
              <a:t> observations and </a:t>
            </a:r>
            <a:r>
              <a:rPr lang="fr-FR" b="1" baseline="0" dirty="0" err="1"/>
              <a:t>measurements</a:t>
            </a:r>
            <a:r>
              <a:rPr lang="fr-FR" b="1" baseline="0" dirty="0"/>
              <a:t> </a:t>
            </a:r>
            <a:r>
              <a:rPr lang="fr-FR" b="1" baseline="0" dirty="0" err="1"/>
              <a:t>already</a:t>
            </a:r>
            <a:r>
              <a:rPr lang="fr-FR" b="1" baseline="0" dirty="0"/>
              <a:t> </a:t>
            </a:r>
            <a:r>
              <a:rPr lang="fr-FR" b="1" baseline="0" dirty="0" err="1"/>
              <a:t>existing</a:t>
            </a:r>
            <a:r>
              <a:rPr lang="fr-FR" b="1" baseline="0" dirty="0"/>
              <a:t> for </a:t>
            </a:r>
            <a:r>
              <a:rPr lang="fr-FR" b="1" baseline="0" dirty="0" err="1"/>
              <a:t>several</a:t>
            </a:r>
            <a:r>
              <a:rPr lang="fr-FR" b="1" baseline="0" dirty="0"/>
              <a:t> modules</a:t>
            </a:r>
          </a:p>
          <a:p>
            <a:r>
              <a:rPr lang="fr-FR" baseline="0" dirty="0">
                <a:sym typeface="Wingdings" panose="05000000000000000000" pitchFamily="2" charset="2"/>
              </a:rPr>
              <a:t> 1.2 (</a:t>
            </a:r>
            <a:r>
              <a:rPr lang="fr-FR" baseline="0" dirty="0" err="1">
                <a:sym typeface="Wingdings" panose="05000000000000000000" pitchFamily="2" charset="2"/>
              </a:rPr>
              <a:t>Sub</a:t>
            </a:r>
            <a:r>
              <a:rPr lang="fr-FR" baseline="0" dirty="0">
                <a:sym typeface="Wingdings" panose="05000000000000000000" pitchFamily="2" charset="2"/>
              </a:rPr>
              <a:t>-surface </a:t>
            </a:r>
            <a:r>
              <a:rPr lang="fr-FR" baseline="0" dirty="0" err="1">
                <a:sym typeface="Wingdings" panose="05000000000000000000" pitchFamily="2" charset="2"/>
              </a:rPr>
              <a:t>struct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analysis</a:t>
            </a:r>
            <a:r>
              <a:rPr lang="fr-FR" baseline="0" dirty="0">
                <a:sym typeface="Wingdings" panose="05000000000000000000" pitchFamily="2" charset="2"/>
              </a:rPr>
              <a:t> via </a:t>
            </a:r>
            <a:r>
              <a:rPr lang="fr-FR" baseline="0" dirty="0" err="1">
                <a:sym typeface="Wingdings" panose="05000000000000000000" pitchFamily="2" charset="2"/>
              </a:rPr>
              <a:t>geophy</a:t>
            </a:r>
            <a:r>
              <a:rPr lang="fr-FR" baseline="0" dirty="0">
                <a:sym typeface="Wingdings" panose="05000000000000000000" pitchFamily="2" charset="2"/>
              </a:rPr>
              <a:t> inversions </a:t>
            </a:r>
            <a:r>
              <a:rPr lang="fr-FR" baseline="0" dirty="0" err="1">
                <a:sym typeface="Wingdings" panose="05000000000000000000" pitchFamily="2" charset="2"/>
              </a:rPr>
              <a:t>using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petrophysical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constraints</a:t>
            </a:r>
            <a:r>
              <a:rPr lang="fr-FR" baseline="0" dirty="0">
                <a:sym typeface="Wingdings" panose="05000000000000000000" pitchFamily="2" charset="2"/>
              </a:rPr>
              <a:t> – Mark and </a:t>
            </a:r>
            <a:r>
              <a:rPr lang="fr-FR" baseline="0" dirty="0" err="1">
                <a:sym typeface="Wingdings" panose="05000000000000000000" pitchFamily="2" charset="2"/>
              </a:rPr>
              <a:t>Seta</a:t>
            </a:r>
            <a:r>
              <a:rPr lang="fr-FR" baseline="0" dirty="0">
                <a:sym typeface="Wingdings" panose="05000000000000000000" pitchFamily="2" charset="2"/>
              </a:rPr>
              <a:t>),</a:t>
            </a:r>
            <a:r>
              <a:rPr lang="fr-FR" baseline="0" dirty="0"/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/>
              <a:t>2.1 (</a:t>
            </a:r>
            <a:r>
              <a:rPr lang="fr-FR" baseline="0" dirty="0" err="1"/>
              <a:t>Regional-scale</a:t>
            </a:r>
            <a:r>
              <a:rPr lang="fr-FR" baseline="0" dirty="0"/>
              <a:t> structural architecture, </a:t>
            </a:r>
            <a:r>
              <a:rPr lang="fr-FR" baseline="0" dirty="0" err="1"/>
              <a:t>tectonic</a:t>
            </a:r>
            <a:r>
              <a:rPr lang="fr-FR" baseline="0" dirty="0"/>
              <a:t> and thermal </a:t>
            </a:r>
            <a:r>
              <a:rPr lang="fr-FR" baseline="0" dirty="0" err="1"/>
              <a:t>evolution</a:t>
            </a:r>
            <a:r>
              <a:rPr lang="fr-FR" baseline="0" dirty="0"/>
              <a:t> of the WAC – Lenka and Stéphane),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>
                <a:sym typeface="Wingdings" panose="05000000000000000000" pitchFamily="2" charset="2"/>
              </a:rPr>
              <a:t>1.4 (Basin-</a:t>
            </a:r>
            <a:r>
              <a:rPr lang="fr-FR" baseline="0" dirty="0" err="1">
                <a:sym typeface="Wingdings" panose="05000000000000000000" pitchFamily="2" charset="2"/>
              </a:rPr>
              <a:t>basement</a:t>
            </a:r>
            <a:r>
              <a:rPr lang="fr-FR" baseline="0" dirty="0">
                <a:sym typeface="Wingdings" panose="05000000000000000000" pitchFamily="2" charset="2"/>
              </a:rPr>
              <a:t> structure – Prince, Daniel, Abigail and Mark)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>
                <a:sym typeface="Wingdings" panose="05000000000000000000" pitchFamily="2" charset="2"/>
              </a:rPr>
              <a:t>3.4 (</a:t>
            </a:r>
            <a:r>
              <a:rPr lang="fr-FR" baseline="0" dirty="0" err="1">
                <a:sym typeface="Wingdings" panose="05000000000000000000" pitchFamily="2" charset="2"/>
              </a:rPr>
              <a:t>Metallogeny</a:t>
            </a:r>
            <a:r>
              <a:rPr lang="fr-FR" baseline="0" dirty="0">
                <a:sym typeface="Wingdings" panose="05000000000000000000" pitchFamily="2" charset="2"/>
              </a:rPr>
              <a:t> of the basins, Prince and Samuel)</a:t>
            </a:r>
          </a:p>
          <a:p>
            <a:endParaRPr lang="fr-FR" baseline="0" dirty="0"/>
          </a:p>
          <a:p>
            <a:r>
              <a:rPr lang="fr-FR" b="1" baseline="0" dirty="0"/>
              <a:t>Field data – </a:t>
            </a:r>
            <a:r>
              <a:rPr lang="fr-FR" b="1" baseline="0" dirty="0" err="1"/>
              <a:t>outcrops</a:t>
            </a:r>
            <a:r>
              <a:rPr lang="fr-FR" b="1" baseline="0" dirty="0"/>
              <a:t> </a:t>
            </a:r>
            <a:r>
              <a:rPr lang="fr-FR" b="1" baseline="0" dirty="0" err="1"/>
              <a:t>will</a:t>
            </a:r>
            <a:r>
              <a:rPr lang="fr-FR" b="1" baseline="0" dirty="0"/>
              <a:t> </a:t>
            </a:r>
            <a:r>
              <a:rPr lang="fr-FR" b="1" baseline="0" dirty="0" err="1"/>
              <a:t>be</a:t>
            </a:r>
            <a:r>
              <a:rPr lang="fr-FR" b="1" baseline="0" dirty="0"/>
              <a:t> </a:t>
            </a:r>
            <a:r>
              <a:rPr lang="fr-FR" b="1" baseline="0" dirty="0" err="1"/>
              <a:t>described</a:t>
            </a:r>
            <a:r>
              <a:rPr lang="fr-FR" b="1" baseline="0" dirty="0"/>
              <a:t> in </a:t>
            </a:r>
            <a:r>
              <a:rPr lang="fr-FR" b="1" baseline="0" dirty="0" err="1"/>
              <a:t>different</a:t>
            </a:r>
            <a:r>
              <a:rPr lang="fr-FR" b="1" baseline="0" dirty="0"/>
              <a:t> modules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/>
              <a:t>1.1 (</a:t>
            </a:r>
            <a:r>
              <a:rPr lang="fr-FR" baseline="0" dirty="0" err="1"/>
              <a:t>Archean</a:t>
            </a:r>
            <a:r>
              <a:rPr lang="fr-FR" baseline="0" dirty="0"/>
              <a:t> crustal </a:t>
            </a:r>
            <a:r>
              <a:rPr lang="fr-FR" baseline="0" dirty="0" err="1"/>
              <a:t>growth</a:t>
            </a:r>
            <a:r>
              <a:rPr lang="fr-FR" baseline="0" dirty="0"/>
              <a:t> and </a:t>
            </a:r>
            <a:r>
              <a:rPr lang="fr-FR" baseline="0" dirty="0" err="1"/>
              <a:t>lithospheric</a:t>
            </a:r>
            <a:r>
              <a:rPr lang="fr-FR" baseline="0" dirty="0"/>
              <a:t> architecture – Nico and Alain),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/>
              <a:t>1.3 (KKI, Architecture and </a:t>
            </a:r>
            <a:r>
              <a:rPr lang="fr-FR" baseline="0" dirty="0" err="1"/>
              <a:t>significance</a:t>
            </a:r>
            <a:r>
              <a:rPr lang="fr-FR" baseline="0" dirty="0"/>
              <a:t> of the </a:t>
            </a:r>
            <a:r>
              <a:rPr lang="fr-FR" baseline="0" dirty="0" err="1"/>
              <a:t>Senegalo</a:t>
            </a:r>
            <a:r>
              <a:rPr lang="fr-FR" baseline="0" dirty="0"/>
              <a:t>-Malia </a:t>
            </a:r>
            <a:r>
              <a:rPr lang="fr-FR" baseline="0" dirty="0" err="1"/>
              <a:t>Discontinuity</a:t>
            </a:r>
            <a:r>
              <a:rPr lang="fr-FR" baseline="0" dirty="0"/>
              <a:t>, Mahamadou and Lenka)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/>
              <a:t>2.2 (</a:t>
            </a:r>
            <a:r>
              <a:rPr lang="fr-FR" baseline="0" dirty="0" err="1"/>
              <a:t>Lithostratigraphy</a:t>
            </a:r>
            <a:r>
              <a:rPr lang="fr-FR" baseline="0" dirty="0"/>
              <a:t>, Patrick)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/>
              <a:t>2.3 (</a:t>
            </a:r>
            <a:r>
              <a:rPr lang="fr-FR" baseline="0" dirty="0" err="1"/>
              <a:t>Relationships</a:t>
            </a:r>
            <a:r>
              <a:rPr lang="fr-FR" baseline="0" dirty="0"/>
              <a:t> </a:t>
            </a:r>
            <a:r>
              <a:rPr lang="fr-FR" baseline="0" dirty="0" err="1"/>
              <a:t>between</a:t>
            </a:r>
            <a:r>
              <a:rPr lang="fr-FR" baseline="0" dirty="0"/>
              <a:t> </a:t>
            </a:r>
            <a:r>
              <a:rPr lang="fr-FR" baseline="0" dirty="0" err="1"/>
              <a:t>granitoid</a:t>
            </a:r>
            <a:r>
              <a:rPr lang="fr-FR" baseline="0" dirty="0"/>
              <a:t> </a:t>
            </a:r>
            <a:r>
              <a:rPr lang="fr-FR" baseline="0" dirty="0" err="1"/>
              <a:t>gneisses</a:t>
            </a:r>
            <a:r>
              <a:rPr lang="fr-FR" baseline="0" dirty="0"/>
              <a:t> and </a:t>
            </a:r>
            <a:r>
              <a:rPr lang="fr-FR" baseline="0" dirty="0" err="1"/>
              <a:t>volcanosed</a:t>
            </a:r>
            <a:r>
              <a:rPr lang="fr-FR" baseline="0" dirty="0"/>
              <a:t> </a:t>
            </a:r>
            <a:r>
              <a:rPr lang="fr-FR" baseline="0" dirty="0" err="1"/>
              <a:t>belts</a:t>
            </a:r>
            <a:r>
              <a:rPr lang="fr-FR" baseline="0" dirty="0"/>
              <a:t> in central </a:t>
            </a:r>
            <a:r>
              <a:rPr lang="fr-FR" baseline="0" dirty="0" err="1"/>
              <a:t>Ivory</a:t>
            </a:r>
            <a:r>
              <a:rPr lang="fr-FR" baseline="0" dirty="0"/>
              <a:t> </a:t>
            </a:r>
            <a:r>
              <a:rPr lang="fr-FR" baseline="0" dirty="0" err="1"/>
              <a:t>Coast</a:t>
            </a:r>
            <a:r>
              <a:rPr lang="fr-FR" baseline="0" dirty="0"/>
              <a:t>, Oscar) and 2.4 (Insights </a:t>
            </a:r>
            <a:r>
              <a:rPr lang="fr-FR" baseline="0" dirty="0" err="1"/>
              <a:t>into</a:t>
            </a:r>
            <a:r>
              <a:rPr lang="fr-FR" baseline="0" dirty="0"/>
              <a:t> the UB and B intrusive suites, Mathieu) </a:t>
            </a:r>
            <a:r>
              <a:rPr lang="fr-FR" baseline="0" dirty="0">
                <a:sym typeface="Wingdings" panose="05000000000000000000" pitchFamily="2" charset="2"/>
              </a:rPr>
              <a:t> SRM 2: </a:t>
            </a:r>
            <a:r>
              <a:rPr lang="fr-FR" baseline="0" dirty="0" err="1">
                <a:sym typeface="Wingdings" panose="05000000000000000000" pitchFamily="2" charset="2"/>
              </a:rPr>
              <a:t>common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interests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with</a:t>
            </a:r>
            <a:r>
              <a:rPr lang="fr-FR" baseline="0" dirty="0">
                <a:sym typeface="Wingdings" panose="05000000000000000000" pitchFamily="2" charset="2"/>
              </a:rPr>
              <a:t> Patrick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>
                <a:sym typeface="Wingdings" panose="05000000000000000000" pitchFamily="2" charset="2"/>
              </a:rPr>
              <a:t>3.1 (multi-</a:t>
            </a:r>
            <a:r>
              <a:rPr lang="fr-FR" baseline="0" dirty="0" err="1">
                <a:sym typeface="Wingdings" panose="05000000000000000000" pitchFamily="2" charset="2"/>
              </a:rPr>
              <a:t>scale</a:t>
            </a:r>
            <a:r>
              <a:rPr lang="fr-FR" baseline="0" dirty="0">
                <a:sym typeface="Wingdings" panose="05000000000000000000" pitchFamily="2" charset="2"/>
              </a:rPr>
              <a:t> architecture and </a:t>
            </a:r>
            <a:r>
              <a:rPr lang="fr-FR" baseline="0" dirty="0" err="1">
                <a:sym typeface="Wingdings" panose="05000000000000000000" pitchFamily="2" charset="2"/>
              </a:rPr>
              <a:t>mineral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paragenesis</a:t>
            </a:r>
            <a:r>
              <a:rPr lang="fr-FR" baseline="0" dirty="0">
                <a:sym typeface="Wingdings" panose="05000000000000000000" pitchFamily="2" charset="2"/>
              </a:rPr>
              <a:t> of gold </a:t>
            </a:r>
            <a:r>
              <a:rPr lang="fr-FR" baseline="0" dirty="0" err="1">
                <a:sym typeface="Wingdings" panose="05000000000000000000" pitchFamily="2" charset="2"/>
              </a:rPr>
              <a:t>mineral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systems</a:t>
            </a:r>
            <a:r>
              <a:rPr lang="fr-FR" baseline="0" dirty="0">
                <a:sym typeface="Wingdings" panose="05000000000000000000" pitchFamily="2" charset="2"/>
              </a:rPr>
              <a:t>, Nico)  direct insights </a:t>
            </a:r>
            <a:r>
              <a:rPr lang="fr-FR" baseline="0" dirty="0" err="1">
                <a:sym typeface="Wingdings" panose="05000000000000000000" pitchFamily="2" charset="2"/>
              </a:rPr>
              <a:t>into</a:t>
            </a:r>
            <a:r>
              <a:rPr lang="fr-FR" baseline="0" dirty="0">
                <a:sym typeface="Wingdings" panose="05000000000000000000" pitchFamily="2" charset="2"/>
              </a:rPr>
              <a:t> 3.2 (Petro-</a:t>
            </a:r>
            <a:r>
              <a:rPr lang="fr-FR" baseline="0" dirty="0" err="1">
                <a:sym typeface="Wingdings" panose="05000000000000000000" pitchFamily="2" charset="2"/>
              </a:rPr>
              <a:t>struct</a:t>
            </a:r>
            <a:r>
              <a:rPr lang="fr-FR" baseline="0" dirty="0">
                <a:sym typeface="Wingdings" panose="05000000000000000000" pitchFamily="2" charset="2"/>
              </a:rPr>
              <a:t>, </a:t>
            </a:r>
            <a:r>
              <a:rPr lang="fr-FR" baseline="0" dirty="0" err="1">
                <a:sym typeface="Wingdings" panose="05000000000000000000" pitchFamily="2" charset="2"/>
              </a:rPr>
              <a:t>geochro</a:t>
            </a:r>
            <a:r>
              <a:rPr lang="fr-FR" baseline="0" dirty="0">
                <a:sym typeface="Wingdings" panose="05000000000000000000" pitchFamily="2" charset="2"/>
              </a:rPr>
              <a:t> to </a:t>
            </a:r>
            <a:r>
              <a:rPr lang="fr-FR" baseline="0" dirty="0" err="1">
                <a:sym typeface="Wingdings" panose="05000000000000000000" pitchFamily="2" charset="2"/>
              </a:rPr>
              <a:t>decipher</a:t>
            </a:r>
            <a:r>
              <a:rPr lang="fr-FR" baseline="0" dirty="0">
                <a:sym typeface="Wingdings" panose="05000000000000000000" pitchFamily="2" charset="2"/>
              </a:rPr>
              <a:t> hydrothermal Au </a:t>
            </a:r>
            <a:r>
              <a:rPr lang="fr-FR" baseline="0" dirty="0" err="1">
                <a:sym typeface="Wingdings" panose="05000000000000000000" pitchFamily="2" charset="2"/>
              </a:rPr>
              <a:t>events</a:t>
            </a:r>
            <a:r>
              <a:rPr lang="fr-FR" baseline="0" dirty="0">
                <a:sym typeface="Wingdings" panose="05000000000000000000" pitchFamily="2" charset="2"/>
              </a:rPr>
              <a:t>) and 3.3 (Trace </a:t>
            </a:r>
            <a:r>
              <a:rPr lang="fr-FR" baseline="0" dirty="0" err="1">
                <a:sym typeface="Wingdings" panose="05000000000000000000" pitchFamily="2" charset="2"/>
              </a:rPr>
              <a:t>elements</a:t>
            </a:r>
            <a:r>
              <a:rPr lang="fr-FR" baseline="0" dirty="0">
                <a:sym typeface="Wingdings" panose="05000000000000000000" pitchFamily="2" charset="2"/>
              </a:rPr>
              <a:t> and </a:t>
            </a:r>
            <a:r>
              <a:rPr lang="fr-FR" baseline="0" dirty="0" err="1">
                <a:sym typeface="Wingdings" panose="05000000000000000000" pitchFamily="2" charset="2"/>
              </a:rPr>
              <a:t>isotopic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fingerprinting</a:t>
            </a:r>
            <a:r>
              <a:rPr lang="fr-FR" baseline="0" dirty="0">
                <a:sym typeface="Wingdings" panose="05000000000000000000" pitchFamily="2" charset="2"/>
              </a:rPr>
              <a:t> of </a:t>
            </a:r>
            <a:r>
              <a:rPr lang="fr-FR" baseline="0" dirty="0" err="1">
                <a:sym typeface="Wingdings" panose="05000000000000000000" pitchFamily="2" charset="2"/>
              </a:rPr>
              <a:t>sulphides</a:t>
            </a:r>
            <a:r>
              <a:rPr lang="fr-FR" baseline="0" dirty="0">
                <a:sym typeface="Wingdings" panose="05000000000000000000" pitchFamily="2" charset="2"/>
              </a:rPr>
              <a:t>)</a:t>
            </a:r>
            <a:endParaRPr lang="fr-FR" baseline="0" dirty="0"/>
          </a:p>
          <a:p>
            <a:endParaRPr lang="fr-FR" baseline="0" dirty="0"/>
          </a:p>
          <a:p>
            <a:r>
              <a:rPr lang="fr-FR" b="1" baseline="0" dirty="0"/>
              <a:t>Use of large-</a:t>
            </a:r>
            <a:r>
              <a:rPr lang="fr-FR" b="1" baseline="0" dirty="0" err="1"/>
              <a:t>scale</a:t>
            </a:r>
            <a:r>
              <a:rPr lang="fr-FR" b="1" baseline="0" dirty="0"/>
              <a:t> </a:t>
            </a:r>
            <a:r>
              <a:rPr lang="fr-FR" b="1" baseline="0" dirty="0" err="1"/>
              <a:t>outcrop</a:t>
            </a:r>
            <a:r>
              <a:rPr lang="fr-FR" b="1" baseline="0" dirty="0"/>
              <a:t> and </a:t>
            </a:r>
            <a:r>
              <a:rPr lang="fr-FR" b="1" baseline="0" dirty="0" err="1"/>
              <a:t>geophysical</a:t>
            </a:r>
            <a:r>
              <a:rPr lang="fr-FR" b="1" baseline="0" dirty="0"/>
              <a:t> data in </a:t>
            </a:r>
            <a:r>
              <a:rPr lang="fr-FR" baseline="0" dirty="0"/>
              <a:t>module 1.5 (entry data to </a:t>
            </a:r>
            <a:r>
              <a:rPr lang="fr-FR" baseline="0" dirty="0" err="1"/>
              <a:t>assess</a:t>
            </a:r>
            <a:r>
              <a:rPr lang="fr-FR" baseline="0" dirty="0"/>
              <a:t> for the </a:t>
            </a:r>
            <a:r>
              <a:rPr lang="fr-FR" baseline="0" dirty="0" err="1"/>
              <a:t>plausibility</a:t>
            </a:r>
            <a:r>
              <a:rPr lang="fr-FR" baseline="0" dirty="0"/>
              <a:t> of </a:t>
            </a:r>
            <a:r>
              <a:rPr lang="fr-FR" baseline="0" dirty="0" err="1"/>
              <a:t>proposed</a:t>
            </a:r>
            <a:r>
              <a:rPr lang="fr-FR" baseline="0" dirty="0"/>
              <a:t> </a:t>
            </a:r>
            <a:r>
              <a:rPr lang="fr-FR" baseline="0" dirty="0" err="1"/>
              <a:t>geodynamic</a:t>
            </a:r>
            <a:r>
              <a:rPr lang="fr-FR" baseline="0" dirty="0"/>
              <a:t> scenarii – Guillaume and Bakary)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4CBE2-5005-4682-951D-57AAE3395079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1128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How to transfer data collected in the field to a digital geodatabase the most efficient way?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dirty="0"/>
              <a:t>Challenge 1: using a single template to harmonise data collection from different people</a:t>
            </a:r>
            <a:endParaRPr lang="fr-FR" b="1" dirty="0"/>
          </a:p>
          <a:p>
            <a:r>
              <a:rPr lang="fr-FR" b="1" dirty="0">
                <a:sym typeface="Wingdings" panose="05000000000000000000" pitchFamily="2" charset="2"/>
              </a:rPr>
              <a:t> A real challenge at the </a:t>
            </a:r>
            <a:r>
              <a:rPr lang="fr-FR" b="1" dirty="0" err="1">
                <a:sym typeface="Wingdings" panose="05000000000000000000" pitchFamily="2" charset="2"/>
              </a:rPr>
              <a:t>scale</a:t>
            </a:r>
            <a:r>
              <a:rPr lang="fr-FR" b="1" dirty="0">
                <a:sym typeface="Wingdings" panose="05000000000000000000" pitchFamily="2" charset="2"/>
              </a:rPr>
              <a:t> of a collaborative program </a:t>
            </a:r>
            <a:r>
              <a:rPr lang="fr-FR" b="1" dirty="0" err="1">
                <a:sym typeface="Wingdings" panose="05000000000000000000" pitchFamily="2" charset="2"/>
              </a:rPr>
              <a:t>such</a:t>
            </a:r>
            <a:r>
              <a:rPr lang="fr-FR" b="1" dirty="0">
                <a:sym typeface="Wingdings" panose="05000000000000000000" pitchFamily="2" charset="2"/>
              </a:rPr>
              <a:t> as WAXI</a:t>
            </a:r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/>
              <a:t>GIS </a:t>
            </a:r>
            <a:r>
              <a:rPr lang="fr-FR" b="1" dirty="0" err="1"/>
              <a:t>database</a:t>
            </a:r>
            <a:r>
              <a:rPr lang="fr-FR" b="1" baseline="0" dirty="0"/>
              <a:t> </a:t>
            </a:r>
            <a:r>
              <a:rPr lang="fr-FR" b="1" baseline="0" dirty="0" err="1"/>
              <a:t>gathering</a:t>
            </a:r>
            <a:r>
              <a:rPr lang="fr-FR" b="1" baseline="0" dirty="0"/>
              <a:t> </a:t>
            </a:r>
            <a:r>
              <a:rPr lang="fr-FR" b="1" baseline="0" dirty="0" err="1"/>
              <a:t>field</a:t>
            </a:r>
            <a:r>
              <a:rPr lang="fr-FR" b="1" baseline="0" dirty="0"/>
              <a:t> observations and </a:t>
            </a:r>
            <a:r>
              <a:rPr lang="fr-FR" b="1" baseline="0" dirty="0" err="1"/>
              <a:t>measurements</a:t>
            </a:r>
            <a:r>
              <a:rPr lang="fr-FR" b="1" baseline="0" dirty="0"/>
              <a:t> </a:t>
            </a:r>
            <a:r>
              <a:rPr lang="fr-FR" b="1" baseline="0" dirty="0" err="1"/>
              <a:t>already</a:t>
            </a:r>
            <a:r>
              <a:rPr lang="fr-FR" b="1" baseline="0" dirty="0"/>
              <a:t> </a:t>
            </a:r>
            <a:r>
              <a:rPr lang="fr-FR" b="1" baseline="0" dirty="0" err="1"/>
              <a:t>existing</a:t>
            </a:r>
            <a:r>
              <a:rPr lang="fr-FR" b="1" baseline="0" dirty="0"/>
              <a:t> for </a:t>
            </a:r>
            <a:r>
              <a:rPr lang="fr-FR" b="1" baseline="0" dirty="0" err="1"/>
              <a:t>several</a:t>
            </a:r>
            <a:r>
              <a:rPr lang="fr-FR" b="1" baseline="0" dirty="0"/>
              <a:t> modules</a:t>
            </a:r>
          </a:p>
          <a:p>
            <a:r>
              <a:rPr lang="fr-FR" baseline="0" dirty="0">
                <a:sym typeface="Wingdings" panose="05000000000000000000" pitchFamily="2" charset="2"/>
              </a:rPr>
              <a:t> 1.2 (</a:t>
            </a:r>
            <a:r>
              <a:rPr lang="fr-FR" baseline="0" dirty="0" err="1">
                <a:sym typeface="Wingdings" panose="05000000000000000000" pitchFamily="2" charset="2"/>
              </a:rPr>
              <a:t>Sub</a:t>
            </a:r>
            <a:r>
              <a:rPr lang="fr-FR" baseline="0" dirty="0">
                <a:sym typeface="Wingdings" panose="05000000000000000000" pitchFamily="2" charset="2"/>
              </a:rPr>
              <a:t>-surface </a:t>
            </a:r>
            <a:r>
              <a:rPr lang="fr-FR" baseline="0" dirty="0" err="1">
                <a:sym typeface="Wingdings" panose="05000000000000000000" pitchFamily="2" charset="2"/>
              </a:rPr>
              <a:t>struct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analysis</a:t>
            </a:r>
            <a:r>
              <a:rPr lang="fr-FR" baseline="0" dirty="0">
                <a:sym typeface="Wingdings" panose="05000000000000000000" pitchFamily="2" charset="2"/>
              </a:rPr>
              <a:t> via </a:t>
            </a:r>
            <a:r>
              <a:rPr lang="fr-FR" baseline="0" dirty="0" err="1">
                <a:sym typeface="Wingdings" panose="05000000000000000000" pitchFamily="2" charset="2"/>
              </a:rPr>
              <a:t>geophy</a:t>
            </a:r>
            <a:r>
              <a:rPr lang="fr-FR" baseline="0" dirty="0">
                <a:sym typeface="Wingdings" panose="05000000000000000000" pitchFamily="2" charset="2"/>
              </a:rPr>
              <a:t> inversions </a:t>
            </a:r>
            <a:r>
              <a:rPr lang="fr-FR" baseline="0" dirty="0" err="1">
                <a:sym typeface="Wingdings" panose="05000000000000000000" pitchFamily="2" charset="2"/>
              </a:rPr>
              <a:t>using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petrophysical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constraints</a:t>
            </a:r>
            <a:r>
              <a:rPr lang="fr-FR" baseline="0" dirty="0">
                <a:sym typeface="Wingdings" panose="05000000000000000000" pitchFamily="2" charset="2"/>
              </a:rPr>
              <a:t> – Mark and </a:t>
            </a:r>
            <a:r>
              <a:rPr lang="fr-FR" baseline="0" dirty="0" err="1">
                <a:sym typeface="Wingdings" panose="05000000000000000000" pitchFamily="2" charset="2"/>
              </a:rPr>
              <a:t>Seta</a:t>
            </a:r>
            <a:r>
              <a:rPr lang="fr-FR" baseline="0" dirty="0">
                <a:sym typeface="Wingdings" panose="05000000000000000000" pitchFamily="2" charset="2"/>
              </a:rPr>
              <a:t>),</a:t>
            </a:r>
            <a:r>
              <a:rPr lang="fr-FR" baseline="0" dirty="0"/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/>
              <a:t>2.1 (</a:t>
            </a:r>
            <a:r>
              <a:rPr lang="fr-FR" baseline="0" dirty="0" err="1"/>
              <a:t>Regional-scale</a:t>
            </a:r>
            <a:r>
              <a:rPr lang="fr-FR" baseline="0" dirty="0"/>
              <a:t> structural architecture, </a:t>
            </a:r>
            <a:r>
              <a:rPr lang="fr-FR" baseline="0" dirty="0" err="1"/>
              <a:t>tectonic</a:t>
            </a:r>
            <a:r>
              <a:rPr lang="fr-FR" baseline="0" dirty="0"/>
              <a:t> and thermal </a:t>
            </a:r>
            <a:r>
              <a:rPr lang="fr-FR" baseline="0" dirty="0" err="1"/>
              <a:t>evolution</a:t>
            </a:r>
            <a:r>
              <a:rPr lang="fr-FR" baseline="0" dirty="0"/>
              <a:t> of the WAC – Lenka and Stéphane),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>
                <a:sym typeface="Wingdings" panose="05000000000000000000" pitchFamily="2" charset="2"/>
              </a:rPr>
              <a:t>1.4 (Basin-</a:t>
            </a:r>
            <a:r>
              <a:rPr lang="fr-FR" baseline="0" dirty="0" err="1">
                <a:sym typeface="Wingdings" panose="05000000000000000000" pitchFamily="2" charset="2"/>
              </a:rPr>
              <a:t>basement</a:t>
            </a:r>
            <a:r>
              <a:rPr lang="fr-FR" baseline="0" dirty="0">
                <a:sym typeface="Wingdings" panose="05000000000000000000" pitchFamily="2" charset="2"/>
              </a:rPr>
              <a:t> structure – Prince, Daniel, Abigail and Mark)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>
                <a:sym typeface="Wingdings" panose="05000000000000000000" pitchFamily="2" charset="2"/>
              </a:rPr>
              <a:t>3.4 (</a:t>
            </a:r>
            <a:r>
              <a:rPr lang="fr-FR" baseline="0" dirty="0" err="1">
                <a:sym typeface="Wingdings" panose="05000000000000000000" pitchFamily="2" charset="2"/>
              </a:rPr>
              <a:t>Metallogeny</a:t>
            </a:r>
            <a:r>
              <a:rPr lang="fr-FR" baseline="0" dirty="0">
                <a:sym typeface="Wingdings" panose="05000000000000000000" pitchFamily="2" charset="2"/>
              </a:rPr>
              <a:t> of the basins, Prince and Samuel)</a:t>
            </a:r>
          </a:p>
          <a:p>
            <a:endParaRPr lang="fr-FR" baseline="0" dirty="0"/>
          </a:p>
          <a:p>
            <a:r>
              <a:rPr lang="fr-FR" b="1" baseline="0" dirty="0"/>
              <a:t>Field data – </a:t>
            </a:r>
            <a:r>
              <a:rPr lang="fr-FR" b="1" baseline="0" dirty="0" err="1"/>
              <a:t>outcrops</a:t>
            </a:r>
            <a:r>
              <a:rPr lang="fr-FR" b="1" baseline="0" dirty="0"/>
              <a:t> </a:t>
            </a:r>
            <a:r>
              <a:rPr lang="fr-FR" b="1" baseline="0" dirty="0" err="1"/>
              <a:t>will</a:t>
            </a:r>
            <a:r>
              <a:rPr lang="fr-FR" b="1" baseline="0" dirty="0"/>
              <a:t> </a:t>
            </a:r>
            <a:r>
              <a:rPr lang="fr-FR" b="1" baseline="0" dirty="0" err="1"/>
              <a:t>be</a:t>
            </a:r>
            <a:r>
              <a:rPr lang="fr-FR" b="1" baseline="0" dirty="0"/>
              <a:t> </a:t>
            </a:r>
            <a:r>
              <a:rPr lang="fr-FR" b="1" baseline="0" dirty="0" err="1"/>
              <a:t>described</a:t>
            </a:r>
            <a:r>
              <a:rPr lang="fr-FR" b="1" baseline="0" dirty="0"/>
              <a:t> in </a:t>
            </a:r>
            <a:r>
              <a:rPr lang="fr-FR" b="1" baseline="0" dirty="0" err="1"/>
              <a:t>different</a:t>
            </a:r>
            <a:r>
              <a:rPr lang="fr-FR" b="1" baseline="0" dirty="0"/>
              <a:t> modules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/>
              <a:t>1.1 (</a:t>
            </a:r>
            <a:r>
              <a:rPr lang="fr-FR" baseline="0" dirty="0" err="1"/>
              <a:t>Archean</a:t>
            </a:r>
            <a:r>
              <a:rPr lang="fr-FR" baseline="0" dirty="0"/>
              <a:t> crustal </a:t>
            </a:r>
            <a:r>
              <a:rPr lang="fr-FR" baseline="0" dirty="0" err="1"/>
              <a:t>growth</a:t>
            </a:r>
            <a:r>
              <a:rPr lang="fr-FR" baseline="0" dirty="0"/>
              <a:t> and </a:t>
            </a:r>
            <a:r>
              <a:rPr lang="fr-FR" baseline="0" dirty="0" err="1"/>
              <a:t>lithospheric</a:t>
            </a:r>
            <a:r>
              <a:rPr lang="fr-FR" baseline="0" dirty="0"/>
              <a:t> architecture – Nico and Alain),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/>
              <a:t>1.3 (KKI, Architecture and </a:t>
            </a:r>
            <a:r>
              <a:rPr lang="fr-FR" baseline="0" dirty="0" err="1"/>
              <a:t>significance</a:t>
            </a:r>
            <a:r>
              <a:rPr lang="fr-FR" baseline="0" dirty="0"/>
              <a:t> of the </a:t>
            </a:r>
            <a:r>
              <a:rPr lang="fr-FR" baseline="0" dirty="0" err="1"/>
              <a:t>Senegalo</a:t>
            </a:r>
            <a:r>
              <a:rPr lang="fr-FR" baseline="0" dirty="0"/>
              <a:t>-Malia </a:t>
            </a:r>
            <a:r>
              <a:rPr lang="fr-FR" baseline="0" dirty="0" err="1"/>
              <a:t>Discontinuity</a:t>
            </a:r>
            <a:r>
              <a:rPr lang="fr-FR" baseline="0" dirty="0"/>
              <a:t>, Mahamadou and Lenka)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/>
              <a:t>2.2 (</a:t>
            </a:r>
            <a:r>
              <a:rPr lang="fr-FR" baseline="0" dirty="0" err="1"/>
              <a:t>Lithostratigraphy</a:t>
            </a:r>
            <a:r>
              <a:rPr lang="fr-FR" baseline="0" dirty="0"/>
              <a:t>, Patrick)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/>
              <a:t>2.3 (</a:t>
            </a:r>
            <a:r>
              <a:rPr lang="fr-FR" baseline="0" dirty="0" err="1"/>
              <a:t>Relationships</a:t>
            </a:r>
            <a:r>
              <a:rPr lang="fr-FR" baseline="0" dirty="0"/>
              <a:t> </a:t>
            </a:r>
            <a:r>
              <a:rPr lang="fr-FR" baseline="0" dirty="0" err="1"/>
              <a:t>between</a:t>
            </a:r>
            <a:r>
              <a:rPr lang="fr-FR" baseline="0" dirty="0"/>
              <a:t> </a:t>
            </a:r>
            <a:r>
              <a:rPr lang="fr-FR" baseline="0" dirty="0" err="1"/>
              <a:t>granitoid</a:t>
            </a:r>
            <a:r>
              <a:rPr lang="fr-FR" baseline="0" dirty="0"/>
              <a:t> </a:t>
            </a:r>
            <a:r>
              <a:rPr lang="fr-FR" baseline="0" dirty="0" err="1"/>
              <a:t>gneisses</a:t>
            </a:r>
            <a:r>
              <a:rPr lang="fr-FR" baseline="0" dirty="0"/>
              <a:t> and </a:t>
            </a:r>
            <a:r>
              <a:rPr lang="fr-FR" baseline="0" dirty="0" err="1"/>
              <a:t>volcanosed</a:t>
            </a:r>
            <a:r>
              <a:rPr lang="fr-FR" baseline="0" dirty="0"/>
              <a:t> </a:t>
            </a:r>
            <a:r>
              <a:rPr lang="fr-FR" baseline="0" dirty="0" err="1"/>
              <a:t>belts</a:t>
            </a:r>
            <a:r>
              <a:rPr lang="fr-FR" baseline="0" dirty="0"/>
              <a:t> in central </a:t>
            </a:r>
            <a:r>
              <a:rPr lang="fr-FR" baseline="0" dirty="0" err="1"/>
              <a:t>Ivory</a:t>
            </a:r>
            <a:r>
              <a:rPr lang="fr-FR" baseline="0" dirty="0"/>
              <a:t> </a:t>
            </a:r>
            <a:r>
              <a:rPr lang="fr-FR" baseline="0" dirty="0" err="1"/>
              <a:t>Coast</a:t>
            </a:r>
            <a:r>
              <a:rPr lang="fr-FR" baseline="0" dirty="0"/>
              <a:t>, Oscar) and 2.4 (Insights </a:t>
            </a:r>
            <a:r>
              <a:rPr lang="fr-FR" baseline="0" dirty="0" err="1"/>
              <a:t>into</a:t>
            </a:r>
            <a:r>
              <a:rPr lang="fr-FR" baseline="0" dirty="0"/>
              <a:t> the UB and B intrusive suites, Mathieu) </a:t>
            </a:r>
            <a:r>
              <a:rPr lang="fr-FR" baseline="0" dirty="0">
                <a:sym typeface="Wingdings" panose="05000000000000000000" pitchFamily="2" charset="2"/>
              </a:rPr>
              <a:t> SRM 2: </a:t>
            </a:r>
            <a:r>
              <a:rPr lang="fr-FR" baseline="0" dirty="0" err="1">
                <a:sym typeface="Wingdings" panose="05000000000000000000" pitchFamily="2" charset="2"/>
              </a:rPr>
              <a:t>common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interests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with</a:t>
            </a:r>
            <a:r>
              <a:rPr lang="fr-FR" baseline="0" dirty="0">
                <a:sym typeface="Wingdings" panose="05000000000000000000" pitchFamily="2" charset="2"/>
              </a:rPr>
              <a:t> Patrick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>
                <a:sym typeface="Wingdings" panose="05000000000000000000" pitchFamily="2" charset="2"/>
              </a:rPr>
              <a:t>3.1 (multi-</a:t>
            </a:r>
            <a:r>
              <a:rPr lang="fr-FR" baseline="0" dirty="0" err="1">
                <a:sym typeface="Wingdings" panose="05000000000000000000" pitchFamily="2" charset="2"/>
              </a:rPr>
              <a:t>scale</a:t>
            </a:r>
            <a:r>
              <a:rPr lang="fr-FR" baseline="0" dirty="0">
                <a:sym typeface="Wingdings" panose="05000000000000000000" pitchFamily="2" charset="2"/>
              </a:rPr>
              <a:t> architecture and </a:t>
            </a:r>
            <a:r>
              <a:rPr lang="fr-FR" baseline="0" dirty="0" err="1">
                <a:sym typeface="Wingdings" panose="05000000000000000000" pitchFamily="2" charset="2"/>
              </a:rPr>
              <a:t>mineral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paragenesis</a:t>
            </a:r>
            <a:r>
              <a:rPr lang="fr-FR" baseline="0" dirty="0">
                <a:sym typeface="Wingdings" panose="05000000000000000000" pitchFamily="2" charset="2"/>
              </a:rPr>
              <a:t> of gold </a:t>
            </a:r>
            <a:r>
              <a:rPr lang="fr-FR" baseline="0" dirty="0" err="1">
                <a:sym typeface="Wingdings" panose="05000000000000000000" pitchFamily="2" charset="2"/>
              </a:rPr>
              <a:t>mineral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systems</a:t>
            </a:r>
            <a:r>
              <a:rPr lang="fr-FR" baseline="0" dirty="0">
                <a:sym typeface="Wingdings" panose="05000000000000000000" pitchFamily="2" charset="2"/>
              </a:rPr>
              <a:t>, Nico)  direct insights </a:t>
            </a:r>
            <a:r>
              <a:rPr lang="fr-FR" baseline="0" dirty="0" err="1">
                <a:sym typeface="Wingdings" panose="05000000000000000000" pitchFamily="2" charset="2"/>
              </a:rPr>
              <a:t>into</a:t>
            </a:r>
            <a:r>
              <a:rPr lang="fr-FR" baseline="0" dirty="0">
                <a:sym typeface="Wingdings" panose="05000000000000000000" pitchFamily="2" charset="2"/>
              </a:rPr>
              <a:t> 3.2 (Petro-</a:t>
            </a:r>
            <a:r>
              <a:rPr lang="fr-FR" baseline="0" dirty="0" err="1">
                <a:sym typeface="Wingdings" panose="05000000000000000000" pitchFamily="2" charset="2"/>
              </a:rPr>
              <a:t>struct</a:t>
            </a:r>
            <a:r>
              <a:rPr lang="fr-FR" baseline="0" dirty="0">
                <a:sym typeface="Wingdings" panose="05000000000000000000" pitchFamily="2" charset="2"/>
              </a:rPr>
              <a:t>, </a:t>
            </a:r>
            <a:r>
              <a:rPr lang="fr-FR" baseline="0" dirty="0" err="1">
                <a:sym typeface="Wingdings" panose="05000000000000000000" pitchFamily="2" charset="2"/>
              </a:rPr>
              <a:t>geochro</a:t>
            </a:r>
            <a:r>
              <a:rPr lang="fr-FR" baseline="0" dirty="0">
                <a:sym typeface="Wingdings" panose="05000000000000000000" pitchFamily="2" charset="2"/>
              </a:rPr>
              <a:t> to </a:t>
            </a:r>
            <a:r>
              <a:rPr lang="fr-FR" baseline="0" dirty="0" err="1">
                <a:sym typeface="Wingdings" panose="05000000000000000000" pitchFamily="2" charset="2"/>
              </a:rPr>
              <a:t>decipher</a:t>
            </a:r>
            <a:r>
              <a:rPr lang="fr-FR" baseline="0" dirty="0">
                <a:sym typeface="Wingdings" panose="05000000000000000000" pitchFamily="2" charset="2"/>
              </a:rPr>
              <a:t> hydrothermal Au </a:t>
            </a:r>
            <a:r>
              <a:rPr lang="fr-FR" baseline="0" dirty="0" err="1">
                <a:sym typeface="Wingdings" panose="05000000000000000000" pitchFamily="2" charset="2"/>
              </a:rPr>
              <a:t>events</a:t>
            </a:r>
            <a:r>
              <a:rPr lang="fr-FR" baseline="0" dirty="0">
                <a:sym typeface="Wingdings" panose="05000000000000000000" pitchFamily="2" charset="2"/>
              </a:rPr>
              <a:t>) and 3.3 (Trace </a:t>
            </a:r>
            <a:r>
              <a:rPr lang="fr-FR" baseline="0" dirty="0" err="1">
                <a:sym typeface="Wingdings" panose="05000000000000000000" pitchFamily="2" charset="2"/>
              </a:rPr>
              <a:t>elements</a:t>
            </a:r>
            <a:r>
              <a:rPr lang="fr-FR" baseline="0" dirty="0">
                <a:sym typeface="Wingdings" panose="05000000000000000000" pitchFamily="2" charset="2"/>
              </a:rPr>
              <a:t> and </a:t>
            </a:r>
            <a:r>
              <a:rPr lang="fr-FR" baseline="0" dirty="0" err="1">
                <a:sym typeface="Wingdings" panose="05000000000000000000" pitchFamily="2" charset="2"/>
              </a:rPr>
              <a:t>isotopic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fingerprinting</a:t>
            </a:r>
            <a:r>
              <a:rPr lang="fr-FR" baseline="0" dirty="0">
                <a:sym typeface="Wingdings" panose="05000000000000000000" pitchFamily="2" charset="2"/>
              </a:rPr>
              <a:t> of </a:t>
            </a:r>
            <a:r>
              <a:rPr lang="fr-FR" baseline="0" dirty="0" err="1">
                <a:sym typeface="Wingdings" panose="05000000000000000000" pitchFamily="2" charset="2"/>
              </a:rPr>
              <a:t>sulphides</a:t>
            </a:r>
            <a:r>
              <a:rPr lang="fr-FR" baseline="0" dirty="0">
                <a:sym typeface="Wingdings" panose="05000000000000000000" pitchFamily="2" charset="2"/>
              </a:rPr>
              <a:t>)</a:t>
            </a:r>
            <a:endParaRPr lang="fr-FR" baseline="0" dirty="0"/>
          </a:p>
          <a:p>
            <a:endParaRPr lang="fr-FR" baseline="0" dirty="0"/>
          </a:p>
          <a:p>
            <a:r>
              <a:rPr lang="fr-FR" b="1" baseline="0" dirty="0"/>
              <a:t>Use of large-</a:t>
            </a:r>
            <a:r>
              <a:rPr lang="fr-FR" b="1" baseline="0" dirty="0" err="1"/>
              <a:t>scale</a:t>
            </a:r>
            <a:r>
              <a:rPr lang="fr-FR" b="1" baseline="0" dirty="0"/>
              <a:t> </a:t>
            </a:r>
            <a:r>
              <a:rPr lang="fr-FR" b="1" baseline="0" dirty="0" err="1"/>
              <a:t>outcrop</a:t>
            </a:r>
            <a:r>
              <a:rPr lang="fr-FR" b="1" baseline="0" dirty="0"/>
              <a:t> and </a:t>
            </a:r>
            <a:r>
              <a:rPr lang="fr-FR" b="1" baseline="0" dirty="0" err="1"/>
              <a:t>geophysical</a:t>
            </a:r>
            <a:r>
              <a:rPr lang="fr-FR" b="1" baseline="0" dirty="0"/>
              <a:t> data in </a:t>
            </a:r>
            <a:r>
              <a:rPr lang="fr-FR" baseline="0" dirty="0"/>
              <a:t>module 1.5 (entry data to </a:t>
            </a:r>
            <a:r>
              <a:rPr lang="fr-FR" baseline="0" dirty="0" err="1"/>
              <a:t>assess</a:t>
            </a:r>
            <a:r>
              <a:rPr lang="fr-FR" baseline="0" dirty="0"/>
              <a:t> for the </a:t>
            </a:r>
            <a:r>
              <a:rPr lang="fr-FR" baseline="0" dirty="0" err="1"/>
              <a:t>plausibility</a:t>
            </a:r>
            <a:r>
              <a:rPr lang="fr-FR" baseline="0" dirty="0"/>
              <a:t> of </a:t>
            </a:r>
            <a:r>
              <a:rPr lang="fr-FR" baseline="0" dirty="0" err="1"/>
              <a:t>proposed</a:t>
            </a:r>
            <a:r>
              <a:rPr lang="fr-FR" baseline="0" dirty="0"/>
              <a:t> </a:t>
            </a:r>
            <a:r>
              <a:rPr lang="fr-FR" baseline="0" dirty="0" err="1"/>
              <a:t>geodynamic</a:t>
            </a:r>
            <a:r>
              <a:rPr lang="fr-FR" baseline="0" dirty="0"/>
              <a:t> scenarii – Guillaume and Bakary)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4CBE2-5005-4682-951D-57AAE3395079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8549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How to transfer data collected in the field to a digital geodatabase the most efficient way?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dirty="0"/>
              <a:t>Challenge 1: using a single template to harmonise data collection from different people</a:t>
            </a:r>
            <a:endParaRPr lang="fr-FR" b="1" dirty="0"/>
          </a:p>
          <a:p>
            <a:r>
              <a:rPr lang="fr-FR" b="1" dirty="0">
                <a:sym typeface="Wingdings" panose="05000000000000000000" pitchFamily="2" charset="2"/>
              </a:rPr>
              <a:t> A real challenge at the </a:t>
            </a:r>
            <a:r>
              <a:rPr lang="fr-FR" b="1" dirty="0" err="1">
                <a:sym typeface="Wingdings" panose="05000000000000000000" pitchFamily="2" charset="2"/>
              </a:rPr>
              <a:t>scale</a:t>
            </a:r>
            <a:r>
              <a:rPr lang="fr-FR" b="1" dirty="0">
                <a:sym typeface="Wingdings" panose="05000000000000000000" pitchFamily="2" charset="2"/>
              </a:rPr>
              <a:t> of a collaborative program </a:t>
            </a:r>
            <a:r>
              <a:rPr lang="fr-FR" b="1" dirty="0" err="1">
                <a:sym typeface="Wingdings" panose="05000000000000000000" pitchFamily="2" charset="2"/>
              </a:rPr>
              <a:t>such</a:t>
            </a:r>
            <a:r>
              <a:rPr lang="fr-FR" b="1" dirty="0">
                <a:sym typeface="Wingdings" panose="05000000000000000000" pitchFamily="2" charset="2"/>
              </a:rPr>
              <a:t> as WAXI</a:t>
            </a:r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/>
              <a:t>GIS </a:t>
            </a:r>
            <a:r>
              <a:rPr lang="fr-FR" b="1" dirty="0" err="1"/>
              <a:t>database</a:t>
            </a:r>
            <a:r>
              <a:rPr lang="fr-FR" b="1" baseline="0" dirty="0"/>
              <a:t> </a:t>
            </a:r>
            <a:r>
              <a:rPr lang="fr-FR" b="1" baseline="0" dirty="0" err="1"/>
              <a:t>gathering</a:t>
            </a:r>
            <a:r>
              <a:rPr lang="fr-FR" b="1" baseline="0" dirty="0"/>
              <a:t> </a:t>
            </a:r>
            <a:r>
              <a:rPr lang="fr-FR" b="1" baseline="0" dirty="0" err="1"/>
              <a:t>field</a:t>
            </a:r>
            <a:r>
              <a:rPr lang="fr-FR" b="1" baseline="0" dirty="0"/>
              <a:t> observations and </a:t>
            </a:r>
            <a:r>
              <a:rPr lang="fr-FR" b="1" baseline="0" dirty="0" err="1"/>
              <a:t>measurements</a:t>
            </a:r>
            <a:r>
              <a:rPr lang="fr-FR" b="1" baseline="0" dirty="0"/>
              <a:t> </a:t>
            </a:r>
            <a:r>
              <a:rPr lang="fr-FR" b="1" baseline="0" dirty="0" err="1"/>
              <a:t>already</a:t>
            </a:r>
            <a:r>
              <a:rPr lang="fr-FR" b="1" baseline="0" dirty="0"/>
              <a:t> </a:t>
            </a:r>
            <a:r>
              <a:rPr lang="fr-FR" b="1" baseline="0" dirty="0" err="1"/>
              <a:t>existing</a:t>
            </a:r>
            <a:r>
              <a:rPr lang="fr-FR" b="1" baseline="0" dirty="0"/>
              <a:t> for </a:t>
            </a:r>
            <a:r>
              <a:rPr lang="fr-FR" b="1" baseline="0" dirty="0" err="1"/>
              <a:t>several</a:t>
            </a:r>
            <a:r>
              <a:rPr lang="fr-FR" b="1" baseline="0" dirty="0"/>
              <a:t> modules</a:t>
            </a:r>
          </a:p>
          <a:p>
            <a:r>
              <a:rPr lang="fr-FR" baseline="0" dirty="0">
                <a:sym typeface="Wingdings" panose="05000000000000000000" pitchFamily="2" charset="2"/>
              </a:rPr>
              <a:t> 1.2 (</a:t>
            </a:r>
            <a:r>
              <a:rPr lang="fr-FR" baseline="0" dirty="0" err="1">
                <a:sym typeface="Wingdings" panose="05000000000000000000" pitchFamily="2" charset="2"/>
              </a:rPr>
              <a:t>Sub</a:t>
            </a:r>
            <a:r>
              <a:rPr lang="fr-FR" baseline="0" dirty="0">
                <a:sym typeface="Wingdings" panose="05000000000000000000" pitchFamily="2" charset="2"/>
              </a:rPr>
              <a:t>-surface </a:t>
            </a:r>
            <a:r>
              <a:rPr lang="fr-FR" baseline="0" dirty="0" err="1">
                <a:sym typeface="Wingdings" panose="05000000000000000000" pitchFamily="2" charset="2"/>
              </a:rPr>
              <a:t>struct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analysis</a:t>
            </a:r>
            <a:r>
              <a:rPr lang="fr-FR" baseline="0" dirty="0">
                <a:sym typeface="Wingdings" panose="05000000000000000000" pitchFamily="2" charset="2"/>
              </a:rPr>
              <a:t> via </a:t>
            </a:r>
            <a:r>
              <a:rPr lang="fr-FR" baseline="0" dirty="0" err="1">
                <a:sym typeface="Wingdings" panose="05000000000000000000" pitchFamily="2" charset="2"/>
              </a:rPr>
              <a:t>geophy</a:t>
            </a:r>
            <a:r>
              <a:rPr lang="fr-FR" baseline="0" dirty="0">
                <a:sym typeface="Wingdings" panose="05000000000000000000" pitchFamily="2" charset="2"/>
              </a:rPr>
              <a:t> inversions </a:t>
            </a:r>
            <a:r>
              <a:rPr lang="fr-FR" baseline="0" dirty="0" err="1">
                <a:sym typeface="Wingdings" panose="05000000000000000000" pitchFamily="2" charset="2"/>
              </a:rPr>
              <a:t>using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petrophysical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constraints</a:t>
            </a:r>
            <a:r>
              <a:rPr lang="fr-FR" baseline="0" dirty="0">
                <a:sym typeface="Wingdings" panose="05000000000000000000" pitchFamily="2" charset="2"/>
              </a:rPr>
              <a:t> – Mark and </a:t>
            </a:r>
            <a:r>
              <a:rPr lang="fr-FR" baseline="0" dirty="0" err="1">
                <a:sym typeface="Wingdings" panose="05000000000000000000" pitchFamily="2" charset="2"/>
              </a:rPr>
              <a:t>Seta</a:t>
            </a:r>
            <a:r>
              <a:rPr lang="fr-FR" baseline="0" dirty="0">
                <a:sym typeface="Wingdings" panose="05000000000000000000" pitchFamily="2" charset="2"/>
              </a:rPr>
              <a:t>),</a:t>
            </a:r>
            <a:r>
              <a:rPr lang="fr-FR" baseline="0" dirty="0"/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/>
              <a:t>2.1 (</a:t>
            </a:r>
            <a:r>
              <a:rPr lang="fr-FR" baseline="0" dirty="0" err="1"/>
              <a:t>Regional-scale</a:t>
            </a:r>
            <a:r>
              <a:rPr lang="fr-FR" baseline="0" dirty="0"/>
              <a:t> structural architecture, </a:t>
            </a:r>
            <a:r>
              <a:rPr lang="fr-FR" baseline="0" dirty="0" err="1"/>
              <a:t>tectonic</a:t>
            </a:r>
            <a:r>
              <a:rPr lang="fr-FR" baseline="0" dirty="0"/>
              <a:t> and thermal </a:t>
            </a:r>
            <a:r>
              <a:rPr lang="fr-FR" baseline="0" dirty="0" err="1"/>
              <a:t>evolution</a:t>
            </a:r>
            <a:r>
              <a:rPr lang="fr-FR" baseline="0" dirty="0"/>
              <a:t> of the WAC – Lenka and Stéphane),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>
                <a:sym typeface="Wingdings" panose="05000000000000000000" pitchFamily="2" charset="2"/>
              </a:rPr>
              <a:t>1.4 (Basin-</a:t>
            </a:r>
            <a:r>
              <a:rPr lang="fr-FR" baseline="0" dirty="0" err="1">
                <a:sym typeface="Wingdings" panose="05000000000000000000" pitchFamily="2" charset="2"/>
              </a:rPr>
              <a:t>basement</a:t>
            </a:r>
            <a:r>
              <a:rPr lang="fr-FR" baseline="0" dirty="0">
                <a:sym typeface="Wingdings" panose="05000000000000000000" pitchFamily="2" charset="2"/>
              </a:rPr>
              <a:t> structure – Prince, Daniel, Abigail and Mark)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>
                <a:sym typeface="Wingdings" panose="05000000000000000000" pitchFamily="2" charset="2"/>
              </a:rPr>
              <a:t>3.4 (</a:t>
            </a:r>
            <a:r>
              <a:rPr lang="fr-FR" baseline="0" dirty="0" err="1">
                <a:sym typeface="Wingdings" panose="05000000000000000000" pitchFamily="2" charset="2"/>
              </a:rPr>
              <a:t>Metallogeny</a:t>
            </a:r>
            <a:r>
              <a:rPr lang="fr-FR" baseline="0" dirty="0">
                <a:sym typeface="Wingdings" panose="05000000000000000000" pitchFamily="2" charset="2"/>
              </a:rPr>
              <a:t> of the basins, Prince and Samuel)</a:t>
            </a:r>
          </a:p>
          <a:p>
            <a:endParaRPr lang="fr-FR" baseline="0" dirty="0"/>
          </a:p>
          <a:p>
            <a:r>
              <a:rPr lang="fr-FR" b="1" baseline="0" dirty="0"/>
              <a:t>Field data – </a:t>
            </a:r>
            <a:r>
              <a:rPr lang="fr-FR" b="1" baseline="0" dirty="0" err="1"/>
              <a:t>outcrops</a:t>
            </a:r>
            <a:r>
              <a:rPr lang="fr-FR" b="1" baseline="0" dirty="0"/>
              <a:t> </a:t>
            </a:r>
            <a:r>
              <a:rPr lang="fr-FR" b="1" baseline="0" dirty="0" err="1"/>
              <a:t>will</a:t>
            </a:r>
            <a:r>
              <a:rPr lang="fr-FR" b="1" baseline="0" dirty="0"/>
              <a:t> </a:t>
            </a:r>
            <a:r>
              <a:rPr lang="fr-FR" b="1" baseline="0" dirty="0" err="1"/>
              <a:t>be</a:t>
            </a:r>
            <a:r>
              <a:rPr lang="fr-FR" b="1" baseline="0" dirty="0"/>
              <a:t> </a:t>
            </a:r>
            <a:r>
              <a:rPr lang="fr-FR" b="1" baseline="0" dirty="0" err="1"/>
              <a:t>described</a:t>
            </a:r>
            <a:r>
              <a:rPr lang="fr-FR" b="1" baseline="0" dirty="0"/>
              <a:t> in </a:t>
            </a:r>
            <a:r>
              <a:rPr lang="fr-FR" b="1" baseline="0" dirty="0" err="1"/>
              <a:t>different</a:t>
            </a:r>
            <a:r>
              <a:rPr lang="fr-FR" b="1" baseline="0" dirty="0"/>
              <a:t> modules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/>
              <a:t>1.1 (</a:t>
            </a:r>
            <a:r>
              <a:rPr lang="fr-FR" baseline="0" dirty="0" err="1"/>
              <a:t>Archean</a:t>
            </a:r>
            <a:r>
              <a:rPr lang="fr-FR" baseline="0" dirty="0"/>
              <a:t> crustal </a:t>
            </a:r>
            <a:r>
              <a:rPr lang="fr-FR" baseline="0" dirty="0" err="1"/>
              <a:t>growth</a:t>
            </a:r>
            <a:r>
              <a:rPr lang="fr-FR" baseline="0" dirty="0"/>
              <a:t> and </a:t>
            </a:r>
            <a:r>
              <a:rPr lang="fr-FR" baseline="0" dirty="0" err="1"/>
              <a:t>lithospheric</a:t>
            </a:r>
            <a:r>
              <a:rPr lang="fr-FR" baseline="0" dirty="0"/>
              <a:t> architecture – Nico and Alain),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/>
              <a:t>1.3 (KKI, Architecture and </a:t>
            </a:r>
            <a:r>
              <a:rPr lang="fr-FR" baseline="0" dirty="0" err="1"/>
              <a:t>significance</a:t>
            </a:r>
            <a:r>
              <a:rPr lang="fr-FR" baseline="0" dirty="0"/>
              <a:t> of the </a:t>
            </a:r>
            <a:r>
              <a:rPr lang="fr-FR" baseline="0" dirty="0" err="1"/>
              <a:t>Senegalo</a:t>
            </a:r>
            <a:r>
              <a:rPr lang="fr-FR" baseline="0" dirty="0"/>
              <a:t>-Malia </a:t>
            </a:r>
            <a:r>
              <a:rPr lang="fr-FR" baseline="0" dirty="0" err="1"/>
              <a:t>Discontinuity</a:t>
            </a:r>
            <a:r>
              <a:rPr lang="fr-FR" baseline="0" dirty="0"/>
              <a:t>, Mahamadou and Lenka)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/>
              <a:t>2.2 (</a:t>
            </a:r>
            <a:r>
              <a:rPr lang="fr-FR" baseline="0" dirty="0" err="1"/>
              <a:t>Lithostratigraphy</a:t>
            </a:r>
            <a:r>
              <a:rPr lang="fr-FR" baseline="0" dirty="0"/>
              <a:t>, Patrick)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/>
              <a:t>2.3 (</a:t>
            </a:r>
            <a:r>
              <a:rPr lang="fr-FR" baseline="0" dirty="0" err="1"/>
              <a:t>Relationships</a:t>
            </a:r>
            <a:r>
              <a:rPr lang="fr-FR" baseline="0" dirty="0"/>
              <a:t> </a:t>
            </a:r>
            <a:r>
              <a:rPr lang="fr-FR" baseline="0" dirty="0" err="1"/>
              <a:t>between</a:t>
            </a:r>
            <a:r>
              <a:rPr lang="fr-FR" baseline="0" dirty="0"/>
              <a:t> </a:t>
            </a:r>
            <a:r>
              <a:rPr lang="fr-FR" baseline="0" dirty="0" err="1"/>
              <a:t>granitoid</a:t>
            </a:r>
            <a:r>
              <a:rPr lang="fr-FR" baseline="0" dirty="0"/>
              <a:t> </a:t>
            </a:r>
            <a:r>
              <a:rPr lang="fr-FR" baseline="0" dirty="0" err="1"/>
              <a:t>gneisses</a:t>
            </a:r>
            <a:r>
              <a:rPr lang="fr-FR" baseline="0" dirty="0"/>
              <a:t> and </a:t>
            </a:r>
            <a:r>
              <a:rPr lang="fr-FR" baseline="0" dirty="0" err="1"/>
              <a:t>volcanosed</a:t>
            </a:r>
            <a:r>
              <a:rPr lang="fr-FR" baseline="0" dirty="0"/>
              <a:t> </a:t>
            </a:r>
            <a:r>
              <a:rPr lang="fr-FR" baseline="0" dirty="0" err="1"/>
              <a:t>belts</a:t>
            </a:r>
            <a:r>
              <a:rPr lang="fr-FR" baseline="0" dirty="0"/>
              <a:t> in central </a:t>
            </a:r>
            <a:r>
              <a:rPr lang="fr-FR" baseline="0" dirty="0" err="1"/>
              <a:t>Ivory</a:t>
            </a:r>
            <a:r>
              <a:rPr lang="fr-FR" baseline="0" dirty="0"/>
              <a:t> </a:t>
            </a:r>
            <a:r>
              <a:rPr lang="fr-FR" baseline="0" dirty="0" err="1"/>
              <a:t>Coast</a:t>
            </a:r>
            <a:r>
              <a:rPr lang="fr-FR" baseline="0" dirty="0"/>
              <a:t>, Oscar) and 2.4 (Insights </a:t>
            </a:r>
            <a:r>
              <a:rPr lang="fr-FR" baseline="0" dirty="0" err="1"/>
              <a:t>into</a:t>
            </a:r>
            <a:r>
              <a:rPr lang="fr-FR" baseline="0" dirty="0"/>
              <a:t> the UB and B intrusive suites, Mathieu) </a:t>
            </a:r>
            <a:r>
              <a:rPr lang="fr-FR" baseline="0" dirty="0">
                <a:sym typeface="Wingdings" panose="05000000000000000000" pitchFamily="2" charset="2"/>
              </a:rPr>
              <a:t> SRM 2: </a:t>
            </a:r>
            <a:r>
              <a:rPr lang="fr-FR" baseline="0" dirty="0" err="1">
                <a:sym typeface="Wingdings" panose="05000000000000000000" pitchFamily="2" charset="2"/>
              </a:rPr>
              <a:t>common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interests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with</a:t>
            </a:r>
            <a:r>
              <a:rPr lang="fr-FR" baseline="0" dirty="0">
                <a:sym typeface="Wingdings" panose="05000000000000000000" pitchFamily="2" charset="2"/>
              </a:rPr>
              <a:t> Patrick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>
                <a:sym typeface="Wingdings" panose="05000000000000000000" pitchFamily="2" charset="2"/>
              </a:rPr>
              <a:t>3.1 (multi-</a:t>
            </a:r>
            <a:r>
              <a:rPr lang="fr-FR" baseline="0" dirty="0" err="1">
                <a:sym typeface="Wingdings" panose="05000000000000000000" pitchFamily="2" charset="2"/>
              </a:rPr>
              <a:t>scale</a:t>
            </a:r>
            <a:r>
              <a:rPr lang="fr-FR" baseline="0" dirty="0">
                <a:sym typeface="Wingdings" panose="05000000000000000000" pitchFamily="2" charset="2"/>
              </a:rPr>
              <a:t> architecture and </a:t>
            </a:r>
            <a:r>
              <a:rPr lang="fr-FR" baseline="0" dirty="0" err="1">
                <a:sym typeface="Wingdings" panose="05000000000000000000" pitchFamily="2" charset="2"/>
              </a:rPr>
              <a:t>mineral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paragenesis</a:t>
            </a:r>
            <a:r>
              <a:rPr lang="fr-FR" baseline="0" dirty="0">
                <a:sym typeface="Wingdings" panose="05000000000000000000" pitchFamily="2" charset="2"/>
              </a:rPr>
              <a:t> of gold </a:t>
            </a:r>
            <a:r>
              <a:rPr lang="fr-FR" baseline="0" dirty="0" err="1">
                <a:sym typeface="Wingdings" panose="05000000000000000000" pitchFamily="2" charset="2"/>
              </a:rPr>
              <a:t>mineral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systems</a:t>
            </a:r>
            <a:r>
              <a:rPr lang="fr-FR" baseline="0" dirty="0">
                <a:sym typeface="Wingdings" panose="05000000000000000000" pitchFamily="2" charset="2"/>
              </a:rPr>
              <a:t>, Nico)  direct insights </a:t>
            </a:r>
            <a:r>
              <a:rPr lang="fr-FR" baseline="0" dirty="0" err="1">
                <a:sym typeface="Wingdings" panose="05000000000000000000" pitchFamily="2" charset="2"/>
              </a:rPr>
              <a:t>into</a:t>
            </a:r>
            <a:r>
              <a:rPr lang="fr-FR" baseline="0" dirty="0">
                <a:sym typeface="Wingdings" panose="05000000000000000000" pitchFamily="2" charset="2"/>
              </a:rPr>
              <a:t> 3.2 (Petro-</a:t>
            </a:r>
            <a:r>
              <a:rPr lang="fr-FR" baseline="0" dirty="0" err="1">
                <a:sym typeface="Wingdings" panose="05000000000000000000" pitchFamily="2" charset="2"/>
              </a:rPr>
              <a:t>struct</a:t>
            </a:r>
            <a:r>
              <a:rPr lang="fr-FR" baseline="0" dirty="0">
                <a:sym typeface="Wingdings" panose="05000000000000000000" pitchFamily="2" charset="2"/>
              </a:rPr>
              <a:t>, </a:t>
            </a:r>
            <a:r>
              <a:rPr lang="fr-FR" baseline="0" dirty="0" err="1">
                <a:sym typeface="Wingdings" panose="05000000000000000000" pitchFamily="2" charset="2"/>
              </a:rPr>
              <a:t>geochro</a:t>
            </a:r>
            <a:r>
              <a:rPr lang="fr-FR" baseline="0" dirty="0">
                <a:sym typeface="Wingdings" panose="05000000000000000000" pitchFamily="2" charset="2"/>
              </a:rPr>
              <a:t> to </a:t>
            </a:r>
            <a:r>
              <a:rPr lang="fr-FR" baseline="0" dirty="0" err="1">
                <a:sym typeface="Wingdings" panose="05000000000000000000" pitchFamily="2" charset="2"/>
              </a:rPr>
              <a:t>decipher</a:t>
            </a:r>
            <a:r>
              <a:rPr lang="fr-FR" baseline="0" dirty="0">
                <a:sym typeface="Wingdings" panose="05000000000000000000" pitchFamily="2" charset="2"/>
              </a:rPr>
              <a:t> hydrothermal Au </a:t>
            </a:r>
            <a:r>
              <a:rPr lang="fr-FR" baseline="0" dirty="0" err="1">
                <a:sym typeface="Wingdings" panose="05000000000000000000" pitchFamily="2" charset="2"/>
              </a:rPr>
              <a:t>events</a:t>
            </a:r>
            <a:r>
              <a:rPr lang="fr-FR" baseline="0" dirty="0">
                <a:sym typeface="Wingdings" panose="05000000000000000000" pitchFamily="2" charset="2"/>
              </a:rPr>
              <a:t>) and 3.3 (Trace </a:t>
            </a:r>
            <a:r>
              <a:rPr lang="fr-FR" baseline="0" dirty="0" err="1">
                <a:sym typeface="Wingdings" panose="05000000000000000000" pitchFamily="2" charset="2"/>
              </a:rPr>
              <a:t>elements</a:t>
            </a:r>
            <a:r>
              <a:rPr lang="fr-FR" baseline="0" dirty="0">
                <a:sym typeface="Wingdings" panose="05000000000000000000" pitchFamily="2" charset="2"/>
              </a:rPr>
              <a:t> and </a:t>
            </a:r>
            <a:r>
              <a:rPr lang="fr-FR" baseline="0" dirty="0" err="1">
                <a:sym typeface="Wingdings" panose="05000000000000000000" pitchFamily="2" charset="2"/>
              </a:rPr>
              <a:t>isotopic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fingerprinting</a:t>
            </a:r>
            <a:r>
              <a:rPr lang="fr-FR" baseline="0" dirty="0">
                <a:sym typeface="Wingdings" panose="05000000000000000000" pitchFamily="2" charset="2"/>
              </a:rPr>
              <a:t> of </a:t>
            </a:r>
            <a:r>
              <a:rPr lang="fr-FR" baseline="0" dirty="0" err="1">
                <a:sym typeface="Wingdings" panose="05000000000000000000" pitchFamily="2" charset="2"/>
              </a:rPr>
              <a:t>sulphides</a:t>
            </a:r>
            <a:r>
              <a:rPr lang="fr-FR" baseline="0" dirty="0">
                <a:sym typeface="Wingdings" panose="05000000000000000000" pitchFamily="2" charset="2"/>
              </a:rPr>
              <a:t>)</a:t>
            </a:r>
            <a:endParaRPr lang="fr-FR" baseline="0" dirty="0"/>
          </a:p>
          <a:p>
            <a:endParaRPr lang="fr-FR" baseline="0" dirty="0"/>
          </a:p>
          <a:p>
            <a:r>
              <a:rPr lang="fr-FR" b="1" baseline="0" dirty="0"/>
              <a:t>Use of large-</a:t>
            </a:r>
            <a:r>
              <a:rPr lang="fr-FR" b="1" baseline="0" dirty="0" err="1"/>
              <a:t>scale</a:t>
            </a:r>
            <a:r>
              <a:rPr lang="fr-FR" b="1" baseline="0" dirty="0"/>
              <a:t> </a:t>
            </a:r>
            <a:r>
              <a:rPr lang="fr-FR" b="1" baseline="0" dirty="0" err="1"/>
              <a:t>outcrop</a:t>
            </a:r>
            <a:r>
              <a:rPr lang="fr-FR" b="1" baseline="0" dirty="0"/>
              <a:t> and </a:t>
            </a:r>
            <a:r>
              <a:rPr lang="fr-FR" b="1" baseline="0" dirty="0" err="1"/>
              <a:t>geophysical</a:t>
            </a:r>
            <a:r>
              <a:rPr lang="fr-FR" b="1" baseline="0" dirty="0"/>
              <a:t> data in </a:t>
            </a:r>
            <a:r>
              <a:rPr lang="fr-FR" baseline="0" dirty="0"/>
              <a:t>module 1.5 (entry data to </a:t>
            </a:r>
            <a:r>
              <a:rPr lang="fr-FR" baseline="0" dirty="0" err="1"/>
              <a:t>assess</a:t>
            </a:r>
            <a:r>
              <a:rPr lang="fr-FR" baseline="0" dirty="0"/>
              <a:t> for the </a:t>
            </a:r>
            <a:r>
              <a:rPr lang="fr-FR" baseline="0" dirty="0" err="1"/>
              <a:t>plausibility</a:t>
            </a:r>
            <a:r>
              <a:rPr lang="fr-FR" baseline="0" dirty="0"/>
              <a:t> of </a:t>
            </a:r>
            <a:r>
              <a:rPr lang="fr-FR" baseline="0" dirty="0" err="1"/>
              <a:t>proposed</a:t>
            </a:r>
            <a:r>
              <a:rPr lang="fr-FR" baseline="0" dirty="0"/>
              <a:t> </a:t>
            </a:r>
            <a:r>
              <a:rPr lang="fr-FR" baseline="0" dirty="0" err="1"/>
              <a:t>geodynamic</a:t>
            </a:r>
            <a:r>
              <a:rPr lang="fr-FR" baseline="0" dirty="0"/>
              <a:t> scenarii – Guillaume and Bakary)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4CBE2-5005-4682-951D-57AAE3395079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8175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i="1" dirty="0"/>
              <a:t>FYI: Links to app description webpages attached to logos.</a:t>
            </a:r>
          </a:p>
          <a:p>
            <a:endParaRPr lang="en-AU" dirty="0"/>
          </a:p>
          <a:p>
            <a:r>
              <a:rPr lang="en-AU" dirty="0"/>
              <a:t>Existing apps for field data collection, some </a:t>
            </a:r>
            <a:r>
              <a:rPr lang="en-AU" b="1" dirty="0"/>
              <a:t>pros and cons </a:t>
            </a:r>
            <a:r>
              <a:rPr lang="en-AU" b="0" dirty="0"/>
              <a:t>(among others)</a:t>
            </a:r>
          </a:p>
          <a:p>
            <a:endParaRPr lang="en-AU" b="0" dirty="0"/>
          </a:p>
          <a:p>
            <a:r>
              <a:rPr lang="en-AU" b="0" dirty="0">
                <a:sym typeface="Wingdings" panose="05000000000000000000" pitchFamily="2" charset="2"/>
              </a:rPr>
              <a:t> </a:t>
            </a:r>
            <a:r>
              <a:rPr lang="en-AU" b="1" dirty="0">
                <a:sym typeface="Wingdings" panose="05000000000000000000" pitchFamily="2" charset="2"/>
              </a:rPr>
              <a:t>Their main issue relies on the lack of flexibility and/or export options to make them as comprehensive as wished and/or facilitate data export into a GIS-based repository.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4CBE2-5005-4682-951D-57AAE3395079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8785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i="1" dirty="0"/>
              <a:t>FYI: Links to app description webpages attached to logos.</a:t>
            </a:r>
            <a:endParaRPr lang="fr-FR" b="1" dirty="0"/>
          </a:p>
          <a:p>
            <a:endParaRPr lang="fr-FR" b="1" dirty="0"/>
          </a:p>
          <a:p>
            <a:r>
              <a:rPr lang="fr-FR" b="1" dirty="0" err="1"/>
              <a:t>Advantages</a:t>
            </a:r>
            <a:r>
              <a:rPr lang="fr-FR" b="1" dirty="0"/>
              <a:t> of </a:t>
            </a:r>
            <a:r>
              <a:rPr lang="fr-FR" b="1" dirty="0" err="1"/>
              <a:t>QField</a:t>
            </a:r>
            <a:r>
              <a:rPr lang="fr-FR" b="1" dirty="0"/>
              <a:t>-QGIS over ArcGIS Field </a:t>
            </a:r>
            <a:r>
              <a:rPr lang="fr-FR" b="1" dirty="0" err="1"/>
              <a:t>Maps</a:t>
            </a:r>
            <a:r>
              <a:rPr lang="fr-FR" b="1" dirty="0"/>
              <a:t>-ArcGIS: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/>
              <a:t>free of</a:t>
            </a:r>
            <a:r>
              <a:rPr lang="fr-FR" baseline="0" dirty="0"/>
              <a:t> charge,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 err="1"/>
              <a:t>easy</a:t>
            </a:r>
            <a:r>
              <a:rPr lang="fr-FR" baseline="0" dirty="0"/>
              <a:t> installation,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/>
              <a:t>lot of plugins and extensions </a:t>
            </a:r>
            <a:r>
              <a:rPr lang="fr-FR" baseline="0" dirty="0" err="1"/>
              <a:t>reliable</a:t>
            </a:r>
            <a:r>
              <a:rPr lang="fr-FR" baseline="0" dirty="0"/>
              <a:t> and </a:t>
            </a:r>
            <a:r>
              <a:rPr lang="fr-FR" baseline="0" dirty="0" err="1"/>
              <a:t>constantly</a:t>
            </a:r>
            <a:r>
              <a:rPr lang="fr-FR" baseline="0" dirty="0"/>
              <a:t> </a:t>
            </a:r>
            <a:r>
              <a:rPr lang="fr-FR" baseline="0" dirty="0" err="1"/>
              <a:t>updated</a:t>
            </a:r>
            <a:r>
              <a:rPr lang="fr-FR" baseline="0" dirty="0"/>
              <a:t> (</a:t>
            </a:r>
            <a:r>
              <a:rPr lang="fr-FR" baseline="0" dirty="0" err="1"/>
              <a:t>notably</a:t>
            </a:r>
            <a:r>
              <a:rPr lang="fr-FR" baseline="0" dirty="0"/>
              <a:t>, the conversion </a:t>
            </a:r>
            <a:r>
              <a:rPr lang="fr-FR" baseline="0" dirty="0" err="1"/>
              <a:t>from</a:t>
            </a:r>
            <a:r>
              <a:rPr lang="fr-FR" baseline="0" dirty="0"/>
              <a:t> </a:t>
            </a:r>
            <a:r>
              <a:rPr lang="fr-FR" baseline="0" dirty="0" err="1"/>
              <a:t>ArcGIS</a:t>
            </a:r>
            <a:r>
              <a:rPr lang="fr-FR" baseline="0" dirty="0"/>
              <a:t> files to QGIS files and </a:t>
            </a:r>
            <a:r>
              <a:rPr lang="fr-FR" baseline="0" dirty="0" err="1"/>
              <a:t>symbologies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possible !)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 err="1"/>
              <a:t>Abundant</a:t>
            </a:r>
            <a:r>
              <a:rPr lang="fr-FR" baseline="0" dirty="0"/>
              <a:t> documentation (</a:t>
            </a:r>
            <a:r>
              <a:rPr lang="fr-FR" baseline="0" dirty="0" err="1"/>
              <a:t>manual</a:t>
            </a:r>
            <a:r>
              <a:rPr lang="fr-FR" baseline="0" dirty="0"/>
              <a:t> and </a:t>
            </a:r>
            <a:r>
              <a:rPr lang="fr-FR" baseline="0" dirty="0" err="1"/>
              <a:t>tutorials</a:t>
            </a:r>
            <a:r>
              <a:rPr lang="fr-FR" baseline="0" dirty="0"/>
              <a:t>) + blogs </a:t>
            </a:r>
            <a:r>
              <a:rPr lang="fr-FR" baseline="0" dirty="0">
                <a:sym typeface="Wingdings" panose="05000000000000000000" pitchFamily="2" charset="2"/>
              </a:rPr>
              <a:t> </a:t>
            </a:r>
            <a:r>
              <a:rPr lang="fr-FR" baseline="0" dirty="0" err="1">
                <a:sym typeface="Wingdings" panose="05000000000000000000" pitchFamily="2" charset="2"/>
              </a:rPr>
              <a:t>GeoRezo</a:t>
            </a:r>
            <a:r>
              <a:rPr lang="fr-FR" baseline="0" dirty="0">
                <a:sym typeface="Wingdings" panose="05000000000000000000" pitchFamily="2" charset="2"/>
              </a:rPr>
              <a:t>, an </a:t>
            </a:r>
            <a:r>
              <a:rPr lang="fr-FR" baseline="0" dirty="0" err="1">
                <a:sym typeface="Wingdings" panose="05000000000000000000" pitchFamily="2" charset="2"/>
              </a:rPr>
              <a:t>huge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community</a:t>
            </a:r>
            <a:endParaRPr lang="fr-FR" baseline="0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 err="1">
                <a:sym typeface="Wingdings" panose="05000000000000000000" pitchFamily="2" charset="2"/>
              </a:rPr>
              <a:t>you</a:t>
            </a:r>
            <a:r>
              <a:rPr lang="fr-FR" baseline="0" dirty="0">
                <a:sym typeface="Wingdings" panose="05000000000000000000" pitchFamily="2" charset="2"/>
              </a:rPr>
              <a:t> can </a:t>
            </a:r>
            <a:r>
              <a:rPr lang="fr-FR" baseline="0" dirty="0" err="1">
                <a:sym typeface="Wingdings" panose="05000000000000000000" pitchFamily="2" charset="2"/>
              </a:rPr>
              <a:t>basically</a:t>
            </a:r>
            <a:r>
              <a:rPr lang="fr-FR" baseline="0" dirty="0">
                <a:sym typeface="Wingdings" panose="05000000000000000000" pitchFamily="2" charset="2"/>
              </a:rPr>
              <a:t> do </a:t>
            </a:r>
            <a:r>
              <a:rPr lang="fr-FR" baseline="0" dirty="0" err="1">
                <a:sym typeface="Wingdings" panose="05000000000000000000" pitchFamily="2" charset="2"/>
              </a:rPr>
              <a:t>whatever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you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want</a:t>
            </a:r>
            <a:r>
              <a:rPr lang="fr-FR" baseline="0" dirty="0">
                <a:sym typeface="Wingdings" panose="05000000000000000000" pitchFamily="2" charset="2"/>
              </a:rPr>
              <a:t>, </a:t>
            </a:r>
            <a:r>
              <a:rPr lang="fr-FR" baseline="0" dirty="0" err="1">
                <a:sym typeface="Wingdings" panose="05000000000000000000" pitchFamily="2" charset="2"/>
              </a:rPr>
              <a:t>very</a:t>
            </a:r>
            <a:r>
              <a:rPr lang="fr-FR" baseline="0" dirty="0">
                <a:sym typeface="Wingdings" panose="05000000000000000000" pitchFamily="2" charset="2"/>
              </a:rPr>
              <a:t> flexible and versatile </a:t>
            </a:r>
            <a:r>
              <a:rPr lang="fr-FR" baseline="0" dirty="0" err="1">
                <a:sym typeface="Wingdings" panose="05000000000000000000" pitchFamily="2" charset="2"/>
              </a:rPr>
              <a:t>depending</a:t>
            </a:r>
            <a:r>
              <a:rPr lang="fr-FR" baseline="0" dirty="0">
                <a:sym typeface="Wingdings" panose="05000000000000000000" pitchFamily="2" charset="2"/>
              </a:rPr>
              <a:t> on </a:t>
            </a:r>
            <a:r>
              <a:rPr lang="fr-FR" baseline="0" dirty="0" err="1">
                <a:sym typeface="Wingdings" panose="05000000000000000000" pitchFamily="2" charset="2"/>
              </a:rPr>
              <a:t>what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you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need</a:t>
            </a:r>
            <a:r>
              <a:rPr lang="fr-FR" baseline="0" dirty="0">
                <a:sym typeface="Wingdings" panose="05000000000000000000" pitchFamily="2" charset="2"/>
              </a:rPr>
              <a:t>,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>
                <a:sym typeface="Wingdings" panose="05000000000000000000" pitchFamily="2" charset="2"/>
              </a:rPr>
              <a:t>Direct </a:t>
            </a:r>
            <a:r>
              <a:rPr lang="fr-FR" baseline="0" dirty="0" err="1">
                <a:sym typeface="Wingdings" panose="05000000000000000000" pitchFamily="2" charset="2"/>
              </a:rPr>
              <a:t>relationship</a:t>
            </a:r>
            <a:r>
              <a:rPr lang="fr-FR" baseline="0" dirty="0">
                <a:sym typeface="Wingdings" panose="05000000000000000000" pitchFamily="2" charset="2"/>
              </a:rPr>
              <a:t> to QGIS, </a:t>
            </a:r>
            <a:r>
              <a:rPr lang="fr-FR" baseline="0" dirty="0" err="1">
                <a:sym typeface="Wingdings" panose="05000000000000000000" pitchFamily="2" charset="2"/>
              </a:rPr>
              <a:t>meaning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that</a:t>
            </a:r>
            <a:r>
              <a:rPr lang="fr-FR" baseline="0" dirty="0">
                <a:sym typeface="Wingdings" panose="05000000000000000000" pitchFamily="2" charset="2"/>
              </a:rPr>
              <a:t> data </a:t>
            </a:r>
            <a:r>
              <a:rPr lang="fr-FR" baseline="0" dirty="0" err="1">
                <a:sym typeface="Wingdings" panose="05000000000000000000" pitchFamily="2" charset="2"/>
              </a:rPr>
              <a:t>transfer</a:t>
            </a:r>
            <a:r>
              <a:rPr lang="fr-FR" baseline="0" dirty="0">
                <a:sym typeface="Wingdings" panose="05000000000000000000" pitchFamily="2" charset="2"/>
              </a:rPr>
              <a:t> to the </a:t>
            </a:r>
            <a:r>
              <a:rPr lang="fr-FR" baseline="0" dirty="0" err="1">
                <a:sym typeface="Wingdings" panose="05000000000000000000" pitchFamily="2" charset="2"/>
              </a:rPr>
              <a:t>geodatabase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is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very</a:t>
            </a:r>
            <a:r>
              <a:rPr lang="fr-FR" baseline="0" dirty="0">
                <a:sym typeface="Wingdings" panose="05000000000000000000" pitchFamily="2" charset="2"/>
              </a:rPr>
              <a:t> straight </a:t>
            </a:r>
            <a:r>
              <a:rPr lang="fr-FR" baseline="0" dirty="0" err="1">
                <a:sym typeface="Wingdings" panose="05000000000000000000" pitchFamily="2" charset="2"/>
              </a:rPr>
              <a:t>forward</a:t>
            </a:r>
            <a:r>
              <a:rPr lang="fr-FR" baseline="0" dirty="0">
                <a:sym typeface="Wingdings" panose="05000000000000000000" pitchFamily="2" charset="2"/>
              </a:rPr>
              <a:t> and </a:t>
            </a:r>
            <a:r>
              <a:rPr lang="fr-FR" baseline="0" dirty="0" err="1">
                <a:sym typeface="Wingdings" panose="05000000000000000000" pitchFamily="2" charset="2"/>
              </a:rPr>
              <a:t>you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benefit</a:t>
            </a:r>
            <a:r>
              <a:rPr lang="fr-FR" baseline="0" dirty="0">
                <a:sym typeface="Wingdings" panose="05000000000000000000" pitchFamily="2" charset="2"/>
              </a:rPr>
              <a:t> of </a:t>
            </a:r>
            <a:r>
              <a:rPr lang="fr-FR" baseline="0" dirty="0" err="1">
                <a:sym typeface="Wingdings" panose="05000000000000000000" pitchFamily="2" charset="2"/>
              </a:rPr>
              <a:t>every</a:t>
            </a:r>
            <a:r>
              <a:rPr lang="fr-FR" baseline="0" dirty="0">
                <a:sym typeface="Wingdings" panose="05000000000000000000" pitchFamily="2" charset="2"/>
              </a:rPr>
              <a:t> options </a:t>
            </a:r>
            <a:r>
              <a:rPr lang="fr-FR" baseline="0" dirty="0" err="1">
                <a:sym typeface="Wingdings" panose="05000000000000000000" pitchFamily="2" charset="2"/>
              </a:rPr>
              <a:t>offered</a:t>
            </a:r>
            <a:r>
              <a:rPr lang="fr-FR" baseline="0" dirty="0">
                <a:sym typeface="Wingdings" panose="05000000000000000000" pitchFamily="2" charset="2"/>
              </a:rPr>
              <a:t> by QGIS to deal </a:t>
            </a:r>
            <a:r>
              <a:rPr lang="fr-FR" baseline="0" dirty="0" err="1">
                <a:sym typeface="Wingdings" panose="05000000000000000000" pitchFamily="2" charset="2"/>
              </a:rPr>
              <a:t>with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your</a:t>
            </a:r>
            <a:r>
              <a:rPr lang="fr-FR" baseline="0" dirty="0">
                <a:sym typeface="Wingdings" panose="05000000000000000000" pitchFamily="2" charset="2"/>
              </a:rPr>
              <a:t> data quasi </a:t>
            </a:r>
            <a:r>
              <a:rPr lang="fr-FR" baseline="0" dirty="0" err="1">
                <a:sym typeface="Wingdings" panose="05000000000000000000" pitchFamily="2" charset="2"/>
              </a:rPr>
              <a:t>instantaneously</a:t>
            </a:r>
            <a:r>
              <a:rPr lang="fr-FR" baseline="0" dirty="0">
                <a:sym typeface="Wingdings" panose="05000000000000000000" pitchFamily="2" charset="2"/>
              </a:rPr>
              <a:t>  data compilation, </a:t>
            </a:r>
            <a:r>
              <a:rPr lang="fr-FR" baseline="0" dirty="0" err="1">
                <a:sym typeface="Wingdings" panose="05000000000000000000" pitchFamily="2" charset="2"/>
              </a:rPr>
              <a:t>map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creation</a:t>
            </a:r>
            <a:r>
              <a:rPr lang="fr-FR" baseline="0" dirty="0">
                <a:sym typeface="Wingdings" panose="05000000000000000000" pitchFamily="2" charset="2"/>
              </a:rPr>
              <a:t>, export to an online </a:t>
            </a:r>
            <a:r>
              <a:rPr lang="fr-FR" baseline="0" dirty="0" err="1">
                <a:sym typeface="Wingdings" panose="05000000000000000000" pitchFamily="2" charset="2"/>
              </a:rPr>
              <a:t>database</a:t>
            </a:r>
            <a:r>
              <a:rPr lang="fr-FR" baseline="0" dirty="0">
                <a:sym typeface="Wingdings" panose="05000000000000000000" pitchFamily="2" charset="2"/>
              </a:rPr>
              <a:t>, etc...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4CBE2-5005-4682-951D-57AAE3395079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945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Geogeeks meeting - 05 July 2023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6455909"/>
            <a:ext cx="2743200" cy="365125"/>
          </a:xfrm>
        </p:spPr>
        <p:txBody>
          <a:bodyPr/>
          <a:lstStyle/>
          <a:p>
            <a:fld id="{71010159-BB3F-4979-BFCD-A598398698E7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21512" y="6356350"/>
            <a:ext cx="2978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62236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8077" y="1672124"/>
            <a:ext cx="10515600" cy="43513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Geogeeks meeting - 05 July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7245" y="6492875"/>
            <a:ext cx="2743200" cy="365125"/>
          </a:xfrm>
        </p:spPr>
        <p:txBody>
          <a:bodyPr/>
          <a:lstStyle/>
          <a:p>
            <a:fld id="{71010159-BB3F-4979-BFCD-A598398698E7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4661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Geogeeks meeting - 05 July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0159-BB3F-4979-BFCD-A598398698E7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3342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9333"/>
            <a:ext cx="10515600" cy="62126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Geogeeks meeting - 05 July 2023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0159-BB3F-4979-BFCD-A598398698E7}" type="slidenum">
              <a:rPr lang="en-AU" smtClean="0"/>
              <a:pPr/>
              <a:t>‹N°›</a:t>
            </a:fld>
            <a:endParaRPr lang="en-A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0"/>
            <a:ext cx="5715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1800" b="1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P934B WAXI Stage 3 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019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66051" y="6832089"/>
            <a:ext cx="2743200" cy="365125"/>
          </a:xfrm>
        </p:spPr>
        <p:txBody>
          <a:bodyPr/>
          <a:lstStyle/>
          <a:p>
            <a:fld id="{71010159-BB3F-4979-BFCD-A598398698E7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1551363" y="6369308"/>
            <a:ext cx="8648700" cy="422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780790" algn="l"/>
              </a:tabLst>
            </a:pPr>
            <a:r>
              <a:rPr lang="en-AU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SRM #2</a:t>
            </a:r>
            <a:r>
              <a:rPr lang="en-AU" sz="1000" baseline="0" dirty="0"/>
              <a:t>- </a:t>
            </a:r>
            <a:r>
              <a:rPr lang="en-US" sz="1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Project No: P934C​ West Africa  Exploration Initiative -</a:t>
            </a:r>
            <a:r>
              <a:rPr lang="en-AU" sz="1000" dirty="0"/>
              <a:t> Confidential </a:t>
            </a:r>
            <a:r>
              <a:rPr lang="en-US" sz="1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en-AU" sz="1000" dirty="0"/>
          </a:p>
        </p:txBody>
      </p:sp>
      <p:sp>
        <p:nvSpPr>
          <p:cNvPr id="7" name="Action Button: Home 3">
            <a:hlinkClick r:id="" action="ppaction://noaction"/>
            <a:extLst>
              <a:ext uri="{FF2B5EF4-FFF2-40B4-BE49-F238E27FC236}">
                <a16:creationId xmlns:a16="http://schemas.microsoft.com/office/drawing/2014/main" id="{B0C72B0F-22B1-4601-B1AB-D90433D2237B}"/>
              </a:ext>
            </a:extLst>
          </p:cNvPr>
          <p:cNvSpPr/>
          <p:nvPr userDrawn="1"/>
        </p:nvSpPr>
        <p:spPr>
          <a:xfrm>
            <a:off x="6321987" y="66159"/>
            <a:ext cx="281089" cy="353282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4869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Geogeeks meeting - 05 July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0159-BB3F-4979-BFCD-A598398698E7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5023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Geogeeks meeting - 05 July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0159-BB3F-4979-BFCD-A598398698E7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455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Geogeeks meeting - 05 July 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0159-BB3F-4979-BFCD-A598398698E7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193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19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Geogeeks meeting - 05 July 2023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1010159-BB3F-4979-BFCD-A598398698E7}" type="slidenum">
              <a:rPr lang="en-AU" smtClean="0"/>
              <a:pPr/>
              <a:t>‹N°›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3773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39AB8B-3EEB-493B-832D-621F9789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AD7E62-5C49-4817-B084-17535F27C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980A5D-FCA2-4D29-92B4-91DE3BCD0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Geogeeks meeting - 05 July 2023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F7B12-033B-47AF-BFCC-D8B9AF024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1010159-BB3F-4979-BFCD-A598398698E7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177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Geogeeks meeting - 05 July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1010159-BB3F-4979-BFCD-A598398698E7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6953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Geogeeks meeting - 05 July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0159-BB3F-4979-BFCD-A598398698E7}" type="slidenum">
              <a:rPr lang="en-AU" smtClean="0"/>
              <a:pPr/>
              <a:t>‹N°›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5027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Geogeeks meeting - 05 July 2023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64470" y="64732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10159-BB3F-4979-BFCD-A598398698E7}" type="slidenum">
              <a:rPr lang="en-AU" smtClean="0"/>
              <a:pPr/>
              <a:t>‹N°›</a:t>
            </a:fld>
            <a:endParaRPr lang="en-AU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rgbClr val="FF7000"/>
          </a:solidFill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P934C </a:t>
            </a:r>
            <a:r>
              <a:rPr lang="en-AU" sz="2400" b="1" i="1" dirty="0">
                <a:solidFill>
                  <a:schemeClr val="bg1"/>
                </a:solidFill>
                <a:cs typeface="Arial" panose="020B0604020202020204" pitchFamily="34" charset="0"/>
              </a:rPr>
              <a:t>West Africa </a:t>
            </a:r>
            <a:r>
              <a:rPr lang="en-AU" sz="2400" b="1" i="1" dirty="0" err="1">
                <a:solidFill>
                  <a:schemeClr val="bg1"/>
                </a:solidFill>
                <a:cs typeface="Arial" panose="020B0604020202020204" pitchFamily="34" charset="0"/>
              </a:rPr>
              <a:t>eXploration</a:t>
            </a:r>
            <a:r>
              <a:rPr lang="en-AU" sz="2400" b="1" i="1" dirty="0">
                <a:solidFill>
                  <a:schemeClr val="bg1"/>
                </a:solidFill>
                <a:cs typeface="Arial" panose="020B0604020202020204" pitchFamily="34" charset="0"/>
              </a:rPr>
              <a:t> Initiative Stage 4</a:t>
            </a:r>
            <a:r>
              <a:rPr lang="en-AU" sz="2000" b="1" i="1" dirty="0">
                <a:solidFill>
                  <a:schemeClr val="bg1"/>
                </a:solidFill>
                <a:cs typeface="Arial" panose="020B0604020202020204" pitchFamily="34" charset="0"/>
              </a:rPr>
              <a:t>	</a:t>
            </a:r>
            <a:r>
              <a:rPr lang="en-A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endParaRPr lang="en-AU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0" y="6176963"/>
            <a:ext cx="1485232" cy="592593"/>
          </a:xfrm>
          <a:prstGeom prst="rect">
            <a:avLst/>
          </a:prstGeom>
        </p:spPr>
      </p:pic>
      <p:pic>
        <p:nvPicPr>
          <p:cNvPr id="15" name="Picture 14" descr="A picture containing text, nature&#10;&#10;Description automatically generated">
            <a:extLst>
              <a:ext uri="{FF2B5EF4-FFF2-40B4-BE49-F238E27FC236}">
                <a16:creationId xmlns:a16="http://schemas.microsoft.com/office/drawing/2014/main" id="{CD75EDB2-AB0E-4352-9EC4-8A0611D12707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265" y="5886000"/>
            <a:ext cx="215807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9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hyperlink" Target="mailto:Julien.perret@uwa.edu.a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qfield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qfield.org/" TargetMode="External"/><Relationship Id="rId7" Type="http://schemas.openxmlformats.org/officeDocument/2006/relationships/hyperlink" Target="https://apps.apple.com/app/qfield-for-qgis/id153172681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hyperlink" Target="https://play.google.com/store/apps/details?id=ch.opengis.qfield" TargetMode="External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hyperlink" Target="https://www.qgis.org/en/site/forusers/download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qfield.org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qfield.org/get-started/tutorials/get-started-qfs/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hyperlink" Target="https://github.com/swaxi/WAXI_QF" TargetMode="External"/><Relationship Id="rId4" Type="http://schemas.openxmlformats.org/officeDocument/2006/relationships/hyperlink" Target="https://zenodo.org/record/8074056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www.petex.com/products/move-suite/digital-field-mapping/" TargetMode="External"/><Relationship Id="rId7" Type="http://schemas.openxmlformats.org/officeDocument/2006/relationships/hyperlink" Target="https://merginmaps.com/?gclid=CjwKCAjwue6hBhBVEiwA9YTx8FcZ3s_CUgbgamtoqdRQHwalFDPLkt2EZj6ov7yITPwTqfbRxR3aqBoCftwQAvD_BwE" TargetMode="Externa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hyperlink" Target="https://www.esri.com/en-us/arcgis/products/arcgis-field-maps/overview" TargetMode="External"/><Relationship Id="rId5" Type="http://schemas.openxmlformats.org/officeDocument/2006/relationships/hyperlink" Target="https://www.strabospot.org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hyperlink" Target="https://qfield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qfield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hyperlink" Target="https://www.esri.com/en-us/arcgis/products/arcgis-field-maps/overview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113" y="6077993"/>
            <a:ext cx="2259426" cy="74734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830" y="2938279"/>
            <a:ext cx="6796726" cy="895546"/>
          </a:xfrm>
        </p:spPr>
        <p:txBody>
          <a:bodyPr>
            <a:normAutofit fontScale="90000"/>
          </a:bodyPr>
          <a:lstStyle/>
          <a:p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Towards the harmonization of digital field data entry for geological mapping: an in-house QGIS-</a:t>
            </a:r>
            <a:r>
              <a:rPr lang="en-AU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QField</a:t>
            </a:r>
            <a:r>
              <a:rPr lang="en-AU" sz="3200" b="1" dirty="0">
                <a:latin typeface="Arial" panose="020B0604020202020204" pitchFamily="34" charset="0"/>
                <a:cs typeface="Arial" panose="020B0604020202020204" pitchFamily="34" charset="0"/>
              </a:rPr>
              <a:t>-based template</a:t>
            </a:r>
            <a:endParaRPr lang="fr-F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28921" y="4318515"/>
            <a:ext cx="6240544" cy="1037214"/>
          </a:xfrm>
        </p:spPr>
        <p:txBody>
          <a:bodyPr>
            <a:normAutofit/>
          </a:bodyPr>
          <a:lstStyle/>
          <a:p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Julien Perret (CET, UWA) - 05 July 2023</a:t>
            </a:r>
          </a:p>
          <a:p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julien.perret@uwa.edu.au</a:t>
            </a:r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3" descr="A picture containing ground, outdoor, tree, person&#10;&#10;Description automatically generated">
            <a:extLst>
              <a:ext uri="{FF2B5EF4-FFF2-40B4-BE49-F238E27FC236}">
                <a16:creationId xmlns:a16="http://schemas.microsoft.com/office/drawing/2014/main" id="{84CF7E88-B23F-CDC8-44D7-4AD2701FF2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12" r="33288" b="15521"/>
          <a:stretch/>
        </p:blipFill>
        <p:spPr>
          <a:xfrm>
            <a:off x="7146075" y="678731"/>
            <a:ext cx="4819785" cy="5179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ous-titre 2"/>
          <p:cNvSpPr txBox="1">
            <a:spLocks/>
          </p:cNvSpPr>
          <p:nvPr/>
        </p:nvSpPr>
        <p:spPr>
          <a:xfrm>
            <a:off x="7159138" y="5685818"/>
            <a:ext cx="3285067" cy="31834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N.Thébaud</a:t>
            </a:r>
            <a:r>
              <a:rPr lang="fr-FR" sz="1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Sierra Leone, March 2023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E7E7E7"/>
              </a:clrFrom>
              <a:clrTo>
                <a:srgbClr val="E7E7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36" y="6153511"/>
            <a:ext cx="1841900" cy="607827"/>
          </a:xfrm>
          <a:prstGeom prst="rect">
            <a:avLst/>
          </a:prstGeom>
        </p:spPr>
      </p:pic>
      <p:pic>
        <p:nvPicPr>
          <p:cNvPr id="7" name="Image 6" descr="Une image contenant texte, capture d’écran, carte&#10;&#10;Description générée automatiquement">
            <a:extLst>
              <a:ext uri="{FF2B5EF4-FFF2-40B4-BE49-F238E27FC236}">
                <a16:creationId xmlns:a16="http://schemas.microsoft.com/office/drawing/2014/main" id="{6BF97903-EFF0-4095-9A69-360691D126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7" t="82851" r="3759" b="6191"/>
          <a:stretch/>
        </p:blipFill>
        <p:spPr>
          <a:xfrm>
            <a:off x="150830" y="669662"/>
            <a:ext cx="4663440" cy="66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11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hlinkClick r:id="rId3"/>
            <a:extLst>
              <a:ext uri="{FF2B5EF4-FFF2-40B4-BE49-F238E27FC236}">
                <a16:creationId xmlns:a16="http://schemas.microsoft.com/office/drawing/2014/main" id="{1E2A8B64-1C8F-2E64-5842-48D20D0D98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7"/>
          <a:stretch/>
        </p:blipFill>
        <p:spPr>
          <a:xfrm>
            <a:off x="11020696" y="530017"/>
            <a:ext cx="1062446" cy="930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Geogeeks meeting - 05 July 2023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5334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QGIS-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QField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app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6A6FF64-A8D3-BE11-3635-6C214877C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77" y="2011680"/>
            <a:ext cx="11345246" cy="2834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7C67C12-4600-C40C-E368-3C11F8A8FB44}"/>
              </a:ext>
            </a:extLst>
          </p:cNvPr>
          <p:cNvSpPr txBox="1"/>
          <p:nvPr/>
        </p:nvSpPr>
        <p:spPr>
          <a:xfrm>
            <a:off x="0" y="995065"/>
            <a:ext cx="7654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latin typeface="Arial" panose="020B0604020202020204" pitchFamily="34" charset="0"/>
                <a:cs typeface="Arial" panose="020B0604020202020204" pitchFamily="34" charset="0"/>
              </a:rPr>
              <a:t>In a few </a:t>
            </a:r>
            <a:r>
              <a:rPr lang="fr-FR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lang="fr-FR" sz="2400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8B60F5F5-4A59-EAFA-3666-19508131BE9A}"/>
              </a:ext>
            </a:extLst>
          </p:cNvPr>
          <p:cNvSpPr txBox="1">
            <a:spLocks/>
          </p:cNvSpPr>
          <p:nvPr/>
        </p:nvSpPr>
        <p:spPr>
          <a:xfrm>
            <a:off x="436077" y="4664518"/>
            <a:ext cx="1054102" cy="1691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QField</a:t>
            </a:r>
            <a:r>
              <a:rPr 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endParaRPr lang="fr-FR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643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hlinkClick r:id="rId3"/>
            <a:extLst>
              <a:ext uri="{FF2B5EF4-FFF2-40B4-BE49-F238E27FC236}">
                <a16:creationId xmlns:a16="http://schemas.microsoft.com/office/drawing/2014/main" id="{1E2A8B64-1C8F-2E64-5842-48D20D0D98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7"/>
          <a:stretch/>
        </p:blipFill>
        <p:spPr>
          <a:xfrm>
            <a:off x="11020696" y="530017"/>
            <a:ext cx="1062446" cy="930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Geogeeks meeting - 05 July 2023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5334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QGIS-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QField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app</a:t>
            </a:r>
          </a:p>
        </p:txBody>
      </p:sp>
      <p:pic>
        <p:nvPicPr>
          <p:cNvPr id="5" name="Image 4" descr="Une image contenant texte&#10;&#10;Description générée automatiquement">
            <a:hlinkClick r:id="rId5"/>
            <a:extLst>
              <a:ext uri="{FF2B5EF4-FFF2-40B4-BE49-F238E27FC236}">
                <a16:creationId xmlns:a16="http://schemas.microsoft.com/office/drawing/2014/main" id="{13F1702B-9597-284C-529F-841A290192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373" y="3707849"/>
            <a:ext cx="2134199" cy="6314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2D4FFBF-7CE8-9B23-FD51-9F8169099A67}"/>
              </a:ext>
            </a:extLst>
          </p:cNvPr>
          <p:cNvSpPr txBox="1"/>
          <p:nvPr/>
        </p:nvSpPr>
        <p:spPr>
          <a:xfrm>
            <a:off x="8645978" y="2690954"/>
            <a:ext cx="1605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fr-F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QField</a:t>
            </a:r>
            <a:endParaRPr lang="fr-F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fr-FR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11">
            <a:hlinkClick r:id="rId7"/>
            <a:extLst>
              <a:ext uri="{FF2B5EF4-FFF2-40B4-BE49-F238E27FC236}">
                <a16:creationId xmlns:a16="http://schemas.microsoft.com/office/drawing/2014/main" id="{1757293A-B5B0-841B-1B9F-0AFAC594AC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666" y="3707849"/>
            <a:ext cx="1887403" cy="625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0F813CF-95C3-ADA9-D480-C5110663AA23}"/>
              </a:ext>
            </a:extLst>
          </p:cNvPr>
          <p:cNvSpPr txBox="1"/>
          <p:nvPr/>
        </p:nvSpPr>
        <p:spPr>
          <a:xfrm>
            <a:off x="1741333" y="2690954"/>
            <a:ext cx="1605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QGIS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fr-FR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14" descr="Une image contenant logo&#10;&#10;Description générée automatiquement">
            <a:hlinkClick r:id="rId9"/>
            <a:extLst>
              <a:ext uri="{FF2B5EF4-FFF2-40B4-BE49-F238E27FC236}">
                <a16:creationId xmlns:a16="http://schemas.microsoft.com/office/drawing/2014/main" id="{2A5ADEC5-7C6D-CC6C-B94D-92FF76F91CC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20" b="27402"/>
          <a:stretch/>
        </p:blipFill>
        <p:spPr>
          <a:xfrm>
            <a:off x="1046443" y="3707850"/>
            <a:ext cx="2995423" cy="625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FE95741C-8334-3E28-E42E-160373729A28}"/>
              </a:ext>
            </a:extLst>
          </p:cNvPr>
          <p:cNvSpPr txBox="1"/>
          <p:nvPr/>
        </p:nvSpPr>
        <p:spPr>
          <a:xfrm>
            <a:off x="0" y="995065"/>
            <a:ext cx="7889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latin typeface="Arial" panose="020B0604020202020204" pitchFamily="34" charset="0"/>
                <a:cs typeface="Arial" panose="020B0604020202020204" pitchFamily="34" charset="0"/>
              </a:rPr>
              <a:t>Installation of QGIS software and </a:t>
            </a:r>
            <a:r>
              <a:rPr lang="fr-FR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QField</a:t>
            </a:r>
            <a:r>
              <a:rPr lang="fr-FR" sz="2400" i="1" dirty="0">
                <a:latin typeface="Arial" panose="020B0604020202020204" pitchFamily="34" charset="0"/>
                <a:cs typeface="Arial" panose="020B0604020202020204" pitchFamily="34" charset="0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231567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hlinkClick r:id="rId3"/>
            <a:extLst>
              <a:ext uri="{FF2B5EF4-FFF2-40B4-BE49-F238E27FC236}">
                <a16:creationId xmlns:a16="http://schemas.microsoft.com/office/drawing/2014/main" id="{1E2A8B64-1C8F-2E64-5842-48D20D0D98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7"/>
          <a:stretch/>
        </p:blipFill>
        <p:spPr>
          <a:xfrm>
            <a:off x="11020696" y="530017"/>
            <a:ext cx="1062446" cy="930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Geogeeks meeting - 05 July 2023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5334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QGIS-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QField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app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E95741C-8334-3E28-E42E-160373729A28}"/>
              </a:ext>
            </a:extLst>
          </p:cNvPr>
          <p:cNvSpPr txBox="1"/>
          <p:nvPr/>
        </p:nvSpPr>
        <p:spPr>
          <a:xfrm>
            <a:off x="0" y="995065"/>
            <a:ext cx="7328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QField</a:t>
            </a:r>
            <a:r>
              <a:rPr lang="fr-FR" sz="2400" i="1" dirty="0">
                <a:latin typeface="Arial" panose="020B0604020202020204" pitchFamily="34" charset="0"/>
                <a:cs typeface="Arial" panose="020B0604020202020204" pitchFamily="34" charset="0"/>
              </a:rPr>
              <a:t> Sync plugin</a:t>
            </a:r>
          </a:p>
        </p:txBody>
      </p:sp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E79FC47D-1CFB-6BD2-A33A-8F942EF4C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50" y="1624372"/>
            <a:ext cx="6630561" cy="4270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 18">
            <a:hlinkClick r:id="rId6"/>
            <a:extLst>
              <a:ext uri="{FF2B5EF4-FFF2-40B4-BE49-F238E27FC236}">
                <a16:creationId xmlns:a16="http://schemas.microsoft.com/office/drawing/2014/main" id="{381397FF-649A-7E65-E541-9A48324336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027" t="23863" r="77422" b="34105"/>
          <a:stretch/>
        </p:blipFill>
        <p:spPr>
          <a:xfrm>
            <a:off x="8153400" y="2244995"/>
            <a:ext cx="2829950" cy="2368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70408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61316C2-B35B-F80B-E089-153437FFB4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62"/>
          <a:stretch/>
        </p:blipFill>
        <p:spPr>
          <a:xfrm>
            <a:off x="160046" y="2915693"/>
            <a:ext cx="5472113" cy="3259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Geogeeks meeting - 05 July 2023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5334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Proposed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template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9174FC5-E389-FBCD-51AA-FEEA562B6E9E}"/>
              </a:ext>
            </a:extLst>
          </p:cNvPr>
          <p:cNvSpPr txBox="1"/>
          <p:nvPr/>
        </p:nvSpPr>
        <p:spPr>
          <a:xfrm>
            <a:off x="734812" y="1463040"/>
            <a:ext cx="10722376" cy="124097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vert="horz" wrap="square" lIns="108000" tIns="108000" rIns="108000" bIns="108000" rtlCol="0">
            <a:noAutofit/>
          </a:bodyPr>
          <a:lstStyle/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Blank QGIS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files – last release = v1.1 (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Zenodo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repository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fr-F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Extra options </a:t>
            </a:r>
            <a:r>
              <a:rPr lang="fr-F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via 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fr-FR" sz="2000" b="1" dirty="0">
                <a:solidFill>
                  <a:srgbClr val="0563C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WAXI_QF QGIS plugin</a:t>
            </a:r>
            <a:r>
              <a:rPr lang="fr-FR" sz="2000" dirty="0">
                <a:solidFill>
                  <a:srgbClr val="0563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developed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by Mark Jessell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A0B840C-D16E-F6FD-A295-16D552F10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5827" y="2915693"/>
            <a:ext cx="6176127" cy="267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212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Geogeeks meeting - 05 July 2023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5334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Now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it’s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turn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210355" y="1059287"/>
            <a:ext cx="11771290" cy="473942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vert="horz" lIns="108000" tIns="108000" rIns="108000" bIns="10800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Feel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free to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the team: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give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us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feedback!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fr-F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Execution</a:t>
            </a:r>
            <a:r>
              <a:rPr lang="fr-FR" sz="2000" u="sng" dirty="0">
                <a:latin typeface="Arial" panose="020B0604020202020204" pitchFamily="34" charset="0"/>
                <a:cs typeface="Arial" panose="020B0604020202020204" pitchFamily="34" charset="0"/>
              </a:rPr>
              <a:t> at the office: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are the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tutorials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straight-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forward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facilitate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use of QGIS desktop and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QField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app? 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Execution</a:t>
            </a:r>
            <a:r>
              <a:rPr lang="fr-FR" sz="2000" u="sng" dirty="0">
                <a:latin typeface="Arial" panose="020B0604020202020204" pitchFamily="34" charset="0"/>
                <a:cs typeface="Arial" panose="020B0604020202020204" pitchFamily="34" charset="0"/>
              </a:rPr>
              <a:t> on the </a:t>
            </a:r>
            <a:r>
              <a:rPr lang="fr-FR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fr-FR" sz="2000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improved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QField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more user-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friendly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and/or more efficient?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fr-FR" sz="2000" u="sng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comprehensiveness</a:t>
            </a:r>
            <a:r>
              <a:rPr lang="fr-FR" sz="2000" u="sng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r-FR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attribute</a:t>
            </a:r>
            <a:r>
              <a:rPr lang="fr-FR" sz="2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forms</a:t>
            </a:r>
            <a:r>
              <a:rPr lang="fr-FR" sz="2000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missing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information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like to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as an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attribute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missing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attribute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?,</a:t>
            </a: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items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added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deleted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in drop-down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lists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preferred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nomenclatures to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describe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textures, structures,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deformation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patterns, </a:t>
            </a:r>
            <a:r>
              <a:rPr lang="fr-FR" i="1" dirty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...?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FEEDBACKS FROM DIFFERENT USERS ARE NOW NEEDED AND WILL GREATLY ASSIST IN IMPROVING THE TEMPLATE!</a:t>
            </a: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069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Geogeeks meeting - 05 July 2023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5334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1066798" y="995066"/>
            <a:ext cx="9024258" cy="5243300"/>
            <a:chOff x="1185331" y="1065689"/>
            <a:chExt cx="9024258" cy="5243300"/>
          </a:xfrm>
        </p:grpSpPr>
        <p:sp>
          <p:nvSpPr>
            <p:cNvPr id="7" name="ZoneTexte 6"/>
            <p:cNvSpPr txBox="1"/>
            <p:nvPr/>
          </p:nvSpPr>
          <p:spPr>
            <a:xfrm>
              <a:off x="1522789" y="5908879"/>
              <a:ext cx="8686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Conventional</a:t>
              </a:r>
              <a:r>
                <a:rPr lang="fr-FR" sz="20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20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field</a:t>
              </a:r>
              <a:r>
                <a:rPr lang="fr-FR" sz="20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data </a:t>
              </a:r>
              <a:r>
                <a:rPr lang="fr-FR" sz="20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reporting</a:t>
              </a:r>
              <a:r>
                <a:rPr lang="fr-FR" sz="20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uses </a:t>
              </a:r>
              <a:r>
                <a:rPr lang="fr-FR" sz="20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pencil</a:t>
              </a:r>
              <a:r>
                <a:rPr lang="fr-FR" sz="20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fr-FR" sz="20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paper</a:t>
              </a:r>
              <a:r>
                <a:rPr lang="fr-FR" sz="20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fr-FR" sz="20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clipboard</a:t>
              </a:r>
              <a:endParaRPr lang="fr-FR" sz="2000" b="1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331" y="1065689"/>
              <a:ext cx="3352801" cy="44704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5" name="Sous-titre 2"/>
          <p:cNvSpPr txBox="1">
            <a:spLocks/>
          </p:cNvSpPr>
          <p:nvPr/>
        </p:nvSpPr>
        <p:spPr>
          <a:xfrm>
            <a:off x="1066798" y="995065"/>
            <a:ext cx="3327399" cy="8168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© A.-S. André-Mayer –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Sudan</a:t>
            </a:r>
            <a:r>
              <a:rPr 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October</a:t>
            </a:r>
            <a:r>
              <a:rPr 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F701DC-FCDD-56E2-A9EB-C4B481AA6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707514" y="145148"/>
            <a:ext cx="4721233" cy="6114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7494A8CC-3BC1-6949-2B09-ABE516E28E68}"/>
              </a:ext>
            </a:extLst>
          </p:cNvPr>
          <p:cNvSpPr txBox="1">
            <a:spLocks/>
          </p:cNvSpPr>
          <p:nvPr/>
        </p:nvSpPr>
        <p:spPr>
          <a:xfrm>
            <a:off x="5815392" y="5199596"/>
            <a:ext cx="3327399" cy="8168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Julien </a:t>
            </a:r>
            <a:r>
              <a:rPr 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Perret’s</a:t>
            </a:r>
            <a:r>
              <a:rPr 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fieldnotes</a:t>
            </a:r>
            <a:r>
              <a:rPr 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Sierra Leone, March 2023</a:t>
            </a:r>
          </a:p>
        </p:txBody>
      </p:sp>
    </p:spTree>
    <p:extLst>
      <p:ext uri="{BB962C8B-B14F-4D97-AF65-F5344CB8AC3E}">
        <p14:creationId xmlns:p14="http://schemas.microsoft.com/office/powerpoint/2010/main" val="3469469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872" y="1414322"/>
            <a:ext cx="5616694" cy="3792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Geogeeks meeting - 05 July 2023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5334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608939" y="5409373"/>
            <a:ext cx="4608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... to </a:t>
            </a:r>
            <a:r>
              <a:rPr lang="fr-F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georeferenced</a:t>
            </a:r>
            <a:r>
              <a:rPr lang="fr-F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digital data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024466" y="5409373"/>
            <a:ext cx="3437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fr-F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notes...</a:t>
            </a:r>
          </a:p>
        </p:txBody>
      </p:sp>
      <p:sp>
        <p:nvSpPr>
          <p:cNvPr id="14" name="Sous-titre 2"/>
          <p:cNvSpPr txBox="1">
            <a:spLocks/>
          </p:cNvSpPr>
          <p:nvPr/>
        </p:nvSpPr>
        <p:spPr>
          <a:xfrm>
            <a:off x="6104872" y="1197648"/>
            <a:ext cx="4535616" cy="7680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WAXI 4 – Sampling </a:t>
            </a:r>
            <a:r>
              <a:rPr 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, Sierra Leone </a:t>
            </a:r>
            <a:r>
              <a:rPr 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, March 2023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53" y="1429555"/>
            <a:ext cx="4934502" cy="3799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Sous-titre 2"/>
          <p:cNvSpPr txBox="1">
            <a:spLocks/>
          </p:cNvSpPr>
          <p:nvPr/>
        </p:nvSpPr>
        <p:spPr>
          <a:xfrm>
            <a:off x="434453" y="1197648"/>
            <a:ext cx="4535616" cy="7680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Julien </a:t>
            </a:r>
            <a:r>
              <a:rPr 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Perret’s</a:t>
            </a:r>
            <a:r>
              <a:rPr 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notes – Sierra Leone, March 2023</a:t>
            </a:r>
          </a:p>
        </p:txBody>
      </p:sp>
    </p:spTree>
    <p:extLst>
      <p:ext uri="{BB962C8B-B14F-4D97-AF65-F5344CB8AC3E}">
        <p14:creationId xmlns:p14="http://schemas.microsoft.com/office/powerpoint/2010/main" val="1092610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Geogeeks meeting - 05 July 2023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5334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734031" y="5139683"/>
            <a:ext cx="3999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... to </a:t>
            </a:r>
            <a:r>
              <a:rPr lang="fr-F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geodatabase</a:t>
            </a:r>
            <a:r>
              <a:rPr lang="fr-F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building and sharing (</a:t>
            </a:r>
            <a:r>
              <a:rPr lang="fr-F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Mark’s</a:t>
            </a:r>
            <a:r>
              <a:rPr lang="fr-F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talk)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F307EB-B938-F011-2B9F-9512CEAEB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942" y="1680479"/>
            <a:ext cx="6047605" cy="3212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EE95A19-A028-F331-BB2A-47A3C1575731}"/>
              </a:ext>
            </a:extLst>
          </p:cNvPr>
          <p:cNvSpPr txBox="1"/>
          <p:nvPr/>
        </p:nvSpPr>
        <p:spPr>
          <a:xfrm>
            <a:off x="7727896" y="602751"/>
            <a:ext cx="4029651" cy="89153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txBody>
          <a:bodyPr vert="horz" wrap="square" lIns="108000" tIns="108000" rIns="108000" bIns="10800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fr-FR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single group of </a:t>
            </a:r>
            <a:r>
              <a:rPr lang="fr-FR" sz="2000" b="1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geologists</a:t>
            </a:r>
            <a:r>
              <a:rPr lang="fr-FR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fr-FR" sz="2000" b="1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</a:t>
            </a:r>
            <a:r>
              <a:rPr lang="fr-FR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location: </a:t>
            </a:r>
            <a:r>
              <a:rPr lang="fr-FR" sz="2000" b="1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  <a:r>
              <a:rPr lang="fr-FR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process</a:t>
            </a:r>
            <a:endParaRPr lang="fr-FR" sz="2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E272C4F-5BC8-9A79-83FA-D0687BD0A3AC}"/>
              </a:ext>
            </a:extLst>
          </p:cNvPr>
          <p:cNvSpPr txBox="1"/>
          <p:nvPr/>
        </p:nvSpPr>
        <p:spPr>
          <a:xfrm>
            <a:off x="1024466" y="5409373"/>
            <a:ext cx="3437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fr-F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notes...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80904EA-3003-BA20-B01B-785787F64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53" y="1429555"/>
            <a:ext cx="4934502" cy="3799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ous-titre 2">
            <a:extLst>
              <a:ext uri="{FF2B5EF4-FFF2-40B4-BE49-F238E27FC236}">
                <a16:creationId xmlns:a16="http://schemas.microsoft.com/office/drawing/2014/main" id="{15E2C81E-9B39-CDF0-1D1B-854470D76A9B}"/>
              </a:ext>
            </a:extLst>
          </p:cNvPr>
          <p:cNvSpPr txBox="1">
            <a:spLocks/>
          </p:cNvSpPr>
          <p:nvPr/>
        </p:nvSpPr>
        <p:spPr>
          <a:xfrm>
            <a:off x="434453" y="1197648"/>
            <a:ext cx="4535616" cy="7680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Julien </a:t>
            </a:r>
            <a:r>
              <a:rPr 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Perret’s</a:t>
            </a:r>
            <a:r>
              <a:rPr 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notes – Sierra Leone, March 2023</a:t>
            </a:r>
          </a:p>
        </p:txBody>
      </p:sp>
    </p:spTree>
    <p:extLst>
      <p:ext uri="{BB962C8B-B14F-4D97-AF65-F5344CB8AC3E}">
        <p14:creationId xmlns:p14="http://schemas.microsoft.com/office/powerpoint/2010/main" val="1423290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Geogeeks meeting - 05 July 2023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5334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364074" y="5478816"/>
            <a:ext cx="3437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 err="1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2000" b="1" i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i="1" dirty="0" err="1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fr-FR" sz="2000" b="1" i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fr-FR" sz="2000" b="1" i="1" dirty="0" err="1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reporting</a:t>
            </a:r>
            <a:endParaRPr lang="fr-FR" sz="2000" b="1" i="1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2000" b="1" i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fr-FR" sz="2000" b="1" i="1" dirty="0" err="1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fr-FR" sz="2000" b="1" i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groups...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129EC1C-9E3A-93A2-DF28-BBC5798B1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541" y="1957114"/>
            <a:ext cx="5006156" cy="265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 descr="Une image contenant plein air, habits, herbe, plante&#10;&#10;Description générée automatiquement">
            <a:extLst>
              <a:ext uri="{FF2B5EF4-FFF2-40B4-BE49-F238E27FC236}">
                <a16:creationId xmlns:a16="http://schemas.microsoft.com/office/drawing/2014/main" id="{ED7E9358-A2DD-7CC3-009F-9423D20A7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92" y="1048517"/>
            <a:ext cx="3148274" cy="2098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ous-titre 2">
            <a:extLst>
              <a:ext uri="{FF2B5EF4-FFF2-40B4-BE49-F238E27FC236}">
                <a16:creationId xmlns:a16="http://schemas.microsoft.com/office/drawing/2014/main" id="{BD9B6B51-93FC-2F07-7325-5E487E98FB58}"/>
              </a:ext>
            </a:extLst>
          </p:cNvPr>
          <p:cNvSpPr txBox="1">
            <a:spLocks/>
          </p:cNvSpPr>
          <p:nvPr/>
        </p:nvSpPr>
        <p:spPr>
          <a:xfrm>
            <a:off x="177312" y="2974498"/>
            <a:ext cx="3327399" cy="8168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1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L. Baratoux – Cote d’Ivoire, June 2023</a:t>
            </a:r>
          </a:p>
        </p:txBody>
      </p:sp>
      <p:pic>
        <p:nvPicPr>
          <p:cNvPr id="16" name="Image 15" descr="Une image contenant plein air, terre, sol, ciel&#10;&#10;Description générée automatiquement">
            <a:extLst>
              <a:ext uri="{FF2B5EF4-FFF2-40B4-BE49-F238E27FC236}">
                <a16:creationId xmlns:a16="http://schemas.microsoft.com/office/drawing/2014/main" id="{725D2252-1AB4-E00D-5C78-4534BF0AF8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00" b="24504"/>
          <a:stretch/>
        </p:blipFill>
        <p:spPr>
          <a:xfrm>
            <a:off x="169692" y="3286874"/>
            <a:ext cx="3148274" cy="254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Sous-titre 2">
            <a:extLst>
              <a:ext uri="{FF2B5EF4-FFF2-40B4-BE49-F238E27FC236}">
                <a16:creationId xmlns:a16="http://schemas.microsoft.com/office/drawing/2014/main" id="{F1CEF0D7-B97C-253C-A412-2E840EF21105}"/>
              </a:ext>
            </a:extLst>
          </p:cNvPr>
          <p:cNvSpPr txBox="1">
            <a:spLocks/>
          </p:cNvSpPr>
          <p:nvPr/>
        </p:nvSpPr>
        <p:spPr>
          <a:xfrm>
            <a:off x="190012" y="5654438"/>
            <a:ext cx="3327399" cy="8168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1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N. Thébaud – Sierra Leone, March 2023</a:t>
            </a:r>
          </a:p>
        </p:txBody>
      </p:sp>
      <p:pic>
        <p:nvPicPr>
          <p:cNvPr id="22" name="Image 21" descr="Une image contenant plein air, Roche-mère, Roche volcanique, Roche ignée&#10;&#10;Description générée automatiquement">
            <a:extLst>
              <a:ext uri="{FF2B5EF4-FFF2-40B4-BE49-F238E27FC236}">
                <a16:creationId xmlns:a16="http://schemas.microsoft.com/office/drawing/2014/main" id="{968E1FE8-550D-0BC8-1AD8-0A7F1B341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155" y="1440599"/>
            <a:ext cx="2994595" cy="3992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Sous-titre 2">
            <a:extLst>
              <a:ext uri="{FF2B5EF4-FFF2-40B4-BE49-F238E27FC236}">
                <a16:creationId xmlns:a16="http://schemas.microsoft.com/office/drawing/2014/main" id="{9900F479-6084-68E6-5096-C7ABC74DF493}"/>
              </a:ext>
            </a:extLst>
          </p:cNvPr>
          <p:cNvSpPr txBox="1">
            <a:spLocks/>
          </p:cNvSpPr>
          <p:nvPr/>
        </p:nvSpPr>
        <p:spPr>
          <a:xfrm>
            <a:off x="3504711" y="1437157"/>
            <a:ext cx="3327399" cy="8168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1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J. Perret – Sénégal, May 2023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B785BB6-EC36-EE47-DBC9-10271E13F828}"/>
              </a:ext>
            </a:extLst>
          </p:cNvPr>
          <p:cNvSpPr txBox="1"/>
          <p:nvPr/>
        </p:nvSpPr>
        <p:spPr>
          <a:xfrm>
            <a:off x="7734767" y="602751"/>
            <a:ext cx="4029651" cy="110836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vert="horz" wrap="square" lIns="108000" tIns="108000" rIns="108000" bIns="10800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fr-FR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Several</a:t>
            </a:r>
            <a:r>
              <a:rPr lang="fr-F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groups of </a:t>
            </a:r>
            <a:r>
              <a:rPr lang="fr-FR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geologists</a:t>
            </a:r>
            <a:r>
              <a:rPr lang="fr-F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FR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fr-F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locations: </a:t>
            </a:r>
            <a:r>
              <a:rPr lang="fr-FR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lang="fr-F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trickier</a:t>
            </a:r>
            <a:r>
              <a:rPr lang="fr-F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process</a:t>
            </a:r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6BA741-71C0-96C7-6E12-19F5BC0B2A67}"/>
              </a:ext>
            </a:extLst>
          </p:cNvPr>
          <p:cNvSpPr txBox="1"/>
          <p:nvPr/>
        </p:nvSpPr>
        <p:spPr>
          <a:xfrm>
            <a:off x="7304906" y="4786282"/>
            <a:ext cx="3999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... to </a:t>
            </a:r>
            <a:r>
              <a:rPr lang="fr-F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geodatabase</a:t>
            </a:r>
            <a:r>
              <a:rPr lang="fr-F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building and sharing (</a:t>
            </a:r>
            <a:r>
              <a:rPr lang="fr-F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Mark’s</a:t>
            </a:r>
            <a:r>
              <a:rPr lang="fr-F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talk)</a:t>
            </a:r>
          </a:p>
        </p:txBody>
      </p:sp>
    </p:spTree>
    <p:extLst>
      <p:ext uri="{BB962C8B-B14F-4D97-AF65-F5344CB8AC3E}">
        <p14:creationId xmlns:p14="http://schemas.microsoft.com/office/powerpoint/2010/main" val="2985738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F1659308-4A18-F18F-C55A-E7233C5595AC}"/>
              </a:ext>
            </a:extLst>
          </p:cNvPr>
          <p:cNvSpPr txBox="1"/>
          <p:nvPr/>
        </p:nvSpPr>
        <p:spPr>
          <a:xfrm>
            <a:off x="7304906" y="4786282"/>
            <a:ext cx="3999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... to </a:t>
            </a:r>
            <a:r>
              <a:rPr lang="fr-F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geodatabase</a:t>
            </a:r>
            <a:r>
              <a:rPr lang="fr-F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building and sharing (</a:t>
            </a:r>
            <a:r>
              <a:rPr lang="fr-F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Mark’s</a:t>
            </a:r>
            <a:r>
              <a:rPr lang="fr-F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talk)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Geogeeks meeting - 05 July 2023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5334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364074" y="5478816"/>
            <a:ext cx="3437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 err="1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2000" b="1" i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i="1" dirty="0" err="1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fr-FR" sz="2000" b="1" i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fr-FR" sz="2000" b="1" i="1" dirty="0" err="1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reporting</a:t>
            </a:r>
            <a:endParaRPr lang="fr-FR" sz="2000" b="1" i="1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2000" b="1" i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fr-FR" sz="2000" b="1" i="1" dirty="0" err="1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fr-FR" sz="2000" b="1" i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groups...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129EC1C-9E3A-93A2-DF28-BBC5798B1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541" y="1957114"/>
            <a:ext cx="5006156" cy="265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 descr="Une image contenant plein air, habits, herbe, plante&#10;&#10;Description générée automatiquement">
            <a:extLst>
              <a:ext uri="{FF2B5EF4-FFF2-40B4-BE49-F238E27FC236}">
                <a16:creationId xmlns:a16="http://schemas.microsoft.com/office/drawing/2014/main" id="{ED7E9358-A2DD-7CC3-009F-9423D20A7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92" y="1048517"/>
            <a:ext cx="3148274" cy="2098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ous-titre 2">
            <a:extLst>
              <a:ext uri="{FF2B5EF4-FFF2-40B4-BE49-F238E27FC236}">
                <a16:creationId xmlns:a16="http://schemas.microsoft.com/office/drawing/2014/main" id="{BD9B6B51-93FC-2F07-7325-5E487E98FB58}"/>
              </a:ext>
            </a:extLst>
          </p:cNvPr>
          <p:cNvSpPr txBox="1">
            <a:spLocks/>
          </p:cNvSpPr>
          <p:nvPr/>
        </p:nvSpPr>
        <p:spPr>
          <a:xfrm>
            <a:off x="177312" y="2974498"/>
            <a:ext cx="3327399" cy="8168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1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L. Baratoux – Cote d’Ivoire, June 2023</a:t>
            </a:r>
          </a:p>
        </p:txBody>
      </p:sp>
      <p:pic>
        <p:nvPicPr>
          <p:cNvPr id="16" name="Image 15" descr="Une image contenant plein air, terre, sol, ciel&#10;&#10;Description générée automatiquement">
            <a:extLst>
              <a:ext uri="{FF2B5EF4-FFF2-40B4-BE49-F238E27FC236}">
                <a16:creationId xmlns:a16="http://schemas.microsoft.com/office/drawing/2014/main" id="{725D2252-1AB4-E00D-5C78-4534BF0AF8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00" b="24504"/>
          <a:stretch/>
        </p:blipFill>
        <p:spPr>
          <a:xfrm>
            <a:off x="169692" y="3286874"/>
            <a:ext cx="3148274" cy="254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Sous-titre 2">
            <a:extLst>
              <a:ext uri="{FF2B5EF4-FFF2-40B4-BE49-F238E27FC236}">
                <a16:creationId xmlns:a16="http://schemas.microsoft.com/office/drawing/2014/main" id="{F1CEF0D7-B97C-253C-A412-2E840EF21105}"/>
              </a:ext>
            </a:extLst>
          </p:cNvPr>
          <p:cNvSpPr txBox="1">
            <a:spLocks/>
          </p:cNvSpPr>
          <p:nvPr/>
        </p:nvSpPr>
        <p:spPr>
          <a:xfrm>
            <a:off x="190012" y="5654438"/>
            <a:ext cx="3327399" cy="8168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1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N. Thébaud – Sierra Leone, March 2023</a:t>
            </a:r>
          </a:p>
        </p:txBody>
      </p:sp>
      <p:pic>
        <p:nvPicPr>
          <p:cNvPr id="22" name="Image 21" descr="Une image contenant plein air, Roche-mère, Roche volcanique, Roche ignée&#10;&#10;Description générée automatiquement">
            <a:extLst>
              <a:ext uri="{FF2B5EF4-FFF2-40B4-BE49-F238E27FC236}">
                <a16:creationId xmlns:a16="http://schemas.microsoft.com/office/drawing/2014/main" id="{968E1FE8-550D-0BC8-1AD8-0A7F1B341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155" y="1440599"/>
            <a:ext cx="2994595" cy="3992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Sous-titre 2">
            <a:extLst>
              <a:ext uri="{FF2B5EF4-FFF2-40B4-BE49-F238E27FC236}">
                <a16:creationId xmlns:a16="http://schemas.microsoft.com/office/drawing/2014/main" id="{9900F479-6084-68E6-5096-C7ABC74DF493}"/>
              </a:ext>
            </a:extLst>
          </p:cNvPr>
          <p:cNvSpPr txBox="1">
            <a:spLocks/>
          </p:cNvSpPr>
          <p:nvPr/>
        </p:nvSpPr>
        <p:spPr>
          <a:xfrm>
            <a:off x="3504711" y="1437157"/>
            <a:ext cx="3327399" cy="8168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1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J. Perret – Sénégal, May 2023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B785BB6-EC36-EE47-DBC9-10271E13F828}"/>
              </a:ext>
            </a:extLst>
          </p:cNvPr>
          <p:cNvSpPr txBox="1"/>
          <p:nvPr/>
        </p:nvSpPr>
        <p:spPr>
          <a:xfrm>
            <a:off x="7734767" y="602751"/>
            <a:ext cx="4029651" cy="110836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vert="horz" wrap="square" lIns="108000" tIns="108000" rIns="108000" bIns="10800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fr-FR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Several</a:t>
            </a:r>
            <a:r>
              <a:rPr lang="fr-F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groups of </a:t>
            </a:r>
            <a:r>
              <a:rPr lang="fr-FR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geologists</a:t>
            </a:r>
            <a:r>
              <a:rPr lang="fr-F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FR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fr-F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locations: </a:t>
            </a:r>
            <a:r>
              <a:rPr lang="fr-FR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lang="fr-F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trickier</a:t>
            </a:r>
            <a:r>
              <a:rPr lang="fr-F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process</a:t>
            </a:r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55447-F1DE-48D3-5A37-5EFFEBEB073B}"/>
              </a:ext>
            </a:extLst>
          </p:cNvPr>
          <p:cNvSpPr/>
          <p:nvPr/>
        </p:nvSpPr>
        <p:spPr>
          <a:xfrm>
            <a:off x="37515" y="532643"/>
            <a:ext cx="11964473" cy="63246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30596F8-FAE2-F392-1CEE-359B6B6A0C76}"/>
              </a:ext>
            </a:extLst>
          </p:cNvPr>
          <p:cNvSpPr txBox="1"/>
          <p:nvPr/>
        </p:nvSpPr>
        <p:spPr>
          <a:xfrm>
            <a:off x="498754" y="2487931"/>
            <a:ext cx="11194492" cy="241553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vert="horz" wrap="square" lIns="108000" tIns="108000" rIns="108000" bIns="10800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Need for a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comprehensive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template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enabling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the digital report of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data and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favoring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fr-F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a free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flexible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total control on the design of the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post-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significantly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faster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easier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data compilation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data sharing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industrial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academic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partners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4593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F1659308-4A18-F18F-C55A-E7233C5595AC}"/>
              </a:ext>
            </a:extLst>
          </p:cNvPr>
          <p:cNvSpPr txBox="1"/>
          <p:nvPr/>
        </p:nvSpPr>
        <p:spPr>
          <a:xfrm>
            <a:off x="7304906" y="4786282"/>
            <a:ext cx="3999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... to </a:t>
            </a:r>
            <a:r>
              <a:rPr lang="fr-F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geodatabase</a:t>
            </a:r>
            <a:r>
              <a:rPr lang="fr-F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building and sharing (</a:t>
            </a:r>
            <a:r>
              <a:rPr lang="fr-F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Mark’s</a:t>
            </a:r>
            <a:r>
              <a:rPr lang="fr-FR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talk)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Geogeeks meeting - 05 July 2023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5334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364074" y="5478816"/>
            <a:ext cx="3437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 err="1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2000" b="1" i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i="1" dirty="0" err="1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fr-FR" sz="2000" b="1" i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fr-FR" sz="2000" b="1" i="1" dirty="0" err="1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reporting</a:t>
            </a:r>
            <a:endParaRPr lang="fr-FR" sz="2000" b="1" i="1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2000" b="1" i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fr-FR" sz="2000" b="1" i="1" dirty="0" err="1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fr-FR" sz="2000" b="1" i="1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groups...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129EC1C-9E3A-93A2-DF28-BBC5798B1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541" y="1957114"/>
            <a:ext cx="5006156" cy="265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 descr="Une image contenant plein air, habits, herbe, plante&#10;&#10;Description générée automatiquement">
            <a:extLst>
              <a:ext uri="{FF2B5EF4-FFF2-40B4-BE49-F238E27FC236}">
                <a16:creationId xmlns:a16="http://schemas.microsoft.com/office/drawing/2014/main" id="{ED7E9358-A2DD-7CC3-009F-9423D20A7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92" y="1048517"/>
            <a:ext cx="3148274" cy="2098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ous-titre 2">
            <a:extLst>
              <a:ext uri="{FF2B5EF4-FFF2-40B4-BE49-F238E27FC236}">
                <a16:creationId xmlns:a16="http://schemas.microsoft.com/office/drawing/2014/main" id="{BD9B6B51-93FC-2F07-7325-5E487E98FB58}"/>
              </a:ext>
            </a:extLst>
          </p:cNvPr>
          <p:cNvSpPr txBox="1">
            <a:spLocks/>
          </p:cNvSpPr>
          <p:nvPr/>
        </p:nvSpPr>
        <p:spPr>
          <a:xfrm>
            <a:off x="177312" y="2974498"/>
            <a:ext cx="3327399" cy="8168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1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L. Baratoux – Cote d’Ivoire, June 2023</a:t>
            </a:r>
          </a:p>
        </p:txBody>
      </p:sp>
      <p:pic>
        <p:nvPicPr>
          <p:cNvPr id="16" name="Image 15" descr="Une image contenant plein air, terre, sol, ciel&#10;&#10;Description générée automatiquement">
            <a:extLst>
              <a:ext uri="{FF2B5EF4-FFF2-40B4-BE49-F238E27FC236}">
                <a16:creationId xmlns:a16="http://schemas.microsoft.com/office/drawing/2014/main" id="{725D2252-1AB4-E00D-5C78-4534BF0AF8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00" b="24504"/>
          <a:stretch/>
        </p:blipFill>
        <p:spPr>
          <a:xfrm>
            <a:off x="169692" y="3286874"/>
            <a:ext cx="3148274" cy="254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Sous-titre 2">
            <a:extLst>
              <a:ext uri="{FF2B5EF4-FFF2-40B4-BE49-F238E27FC236}">
                <a16:creationId xmlns:a16="http://schemas.microsoft.com/office/drawing/2014/main" id="{F1CEF0D7-B97C-253C-A412-2E840EF21105}"/>
              </a:ext>
            </a:extLst>
          </p:cNvPr>
          <p:cNvSpPr txBox="1">
            <a:spLocks/>
          </p:cNvSpPr>
          <p:nvPr/>
        </p:nvSpPr>
        <p:spPr>
          <a:xfrm>
            <a:off x="190012" y="5654438"/>
            <a:ext cx="3327399" cy="8168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1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N. Thébaud – Sierra Leone, March 2023</a:t>
            </a:r>
          </a:p>
        </p:txBody>
      </p:sp>
      <p:pic>
        <p:nvPicPr>
          <p:cNvPr id="22" name="Image 21" descr="Une image contenant plein air, Roche-mère, Roche volcanique, Roche ignée&#10;&#10;Description générée automatiquement">
            <a:extLst>
              <a:ext uri="{FF2B5EF4-FFF2-40B4-BE49-F238E27FC236}">
                <a16:creationId xmlns:a16="http://schemas.microsoft.com/office/drawing/2014/main" id="{968E1FE8-550D-0BC8-1AD8-0A7F1B341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155" y="1440599"/>
            <a:ext cx="2994595" cy="3992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Sous-titre 2">
            <a:extLst>
              <a:ext uri="{FF2B5EF4-FFF2-40B4-BE49-F238E27FC236}">
                <a16:creationId xmlns:a16="http://schemas.microsoft.com/office/drawing/2014/main" id="{9900F479-6084-68E6-5096-C7ABC74DF493}"/>
              </a:ext>
            </a:extLst>
          </p:cNvPr>
          <p:cNvSpPr txBox="1">
            <a:spLocks/>
          </p:cNvSpPr>
          <p:nvPr/>
        </p:nvSpPr>
        <p:spPr>
          <a:xfrm>
            <a:off x="3504711" y="1437157"/>
            <a:ext cx="3327399" cy="8168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1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J. Perret – Sénégal, May 2023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B785BB6-EC36-EE47-DBC9-10271E13F828}"/>
              </a:ext>
            </a:extLst>
          </p:cNvPr>
          <p:cNvSpPr txBox="1"/>
          <p:nvPr/>
        </p:nvSpPr>
        <p:spPr>
          <a:xfrm>
            <a:off x="7734767" y="602751"/>
            <a:ext cx="4029651" cy="110836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vert="horz" wrap="square" lIns="108000" tIns="108000" rIns="108000" bIns="10800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fr-FR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Several</a:t>
            </a:r>
            <a:r>
              <a:rPr lang="fr-F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groups of </a:t>
            </a:r>
            <a:r>
              <a:rPr lang="fr-FR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geologists</a:t>
            </a:r>
            <a:r>
              <a:rPr lang="fr-F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FR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fr-F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locations: </a:t>
            </a:r>
            <a:r>
              <a:rPr lang="fr-FR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lang="fr-F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trickier</a:t>
            </a:r>
            <a:r>
              <a:rPr lang="fr-F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process</a:t>
            </a:r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55447-F1DE-48D3-5A37-5EFFEBEB073B}"/>
              </a:ext>
            </a:extLst>
          </p:cNvPr>
          <p:cNvSpPr/>
          <p:nvPr/>
        </p:nvSpPr>
        <p:spPr>
          <a:xfrm>
            <a:off x="37515" y="532643"/>
            <a:ext cx="11964473" cy="63246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99534A7-656F-379E-4A25-F0FEEBF5A05E}"/>
              </a:ext>
            </a:extLst>
          </p:cNvPr>
          <p:cNvSpPr txBox="1"/>
          <p:nvPr/>
        </p:nvSpPr>
        <p:spPr>
          <a:xfrm>
            <a:off x="427582" y="1587137"/>
            <a:ext cx="11336836" cy="383614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vert="horz" wrap="square" lIns="108000" tIns="108000" rIns="108000" bIns="10800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of a GIS-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template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data collection: 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fr-F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facilitating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 compilation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into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 GIS-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repository,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fr-FR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direct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access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on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field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to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georeferenced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data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when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implemented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in the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project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geological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/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geophysical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maps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former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field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data,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geochronological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/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geochemical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datasets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etc...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),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fr-FR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diminution of post-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field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processing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time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spent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to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edit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and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homogenise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data,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fr-FR" sz="20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less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georeferencing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issues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e.g.,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missing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GPS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datapoints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misreporting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of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coordinates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missing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CRS information, </a:t>
            </a:r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etc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...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3592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Geogeeks meeting - 05 July 2023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5334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9" name="Picture 4">
            <a:hlinkClick r:id="rId3"/>
            <a:extLst>
              <a:ext uri="{FF2B5EF4-FFF2-40B4-BE49-F238E27FC236}">
                <a16:creationId xmlns:a16="http://schemas.microsoft.com/office/drawing/2014/main" id="{7145F102-8195-89F5-8D8A-78E9FB553D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031"/>
          <a:stretch/>
        </p:blipFill>
        <p:spPr>
          <a:xfrm>
            <a:off x="1127892" y="1473212"/>
            <a:ext cx="1264377" cy="1225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age 10">
            <a:hlinkClick r:id="rId5"/>
            <a:extLst>
              <a:ext uri="{FF2B5EF4-FFF2-40B4-BE49-F238E27FC236}">
                <a16:creationId xmlns:a16="http://schemas.microsoft.com/office/drawing/2014/main" id="{FF073E50-78EA-E8AE-9336-2E1D17337C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36" y="1473211"/>
            <a:ext cx="1225042" cy="1225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6" descr="Une image contenant texte, clipart&#10;&#10;Description générée automatiquement">
            <a:hlinkClick r:id="rId7"/>
            <a:extLst>
              <a:ext uri="{FF2B5EF4-FFF2-40B4-BE49-F238E27FC236}">
                <a16:creationId xmlns:a16="http://schemas.microsoft.com/office/drawing/2014/main" id="{E795C731-8B05-C3CD-1E9F-06A057D96E5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36"/>
          <a:stretch/>
        </p:blipFill>
        <p:spPr>
          <a:xfrm>
            <a:off x="8911693" y="2044989"/>
            <a:ext cx="2812666" cy="570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age 3">
            <a:hlinkClick r:id="rId9"/>
            <a:extLst>
              <a:ext uri="{FF2B5EF4-FFF2-40B4-BE49-F238E27FC236}">
                <a16:creationId xmlns:a16="http://schemas.microsoft.com/office/drawing/2014/main" id="{651690CF-2EB4-0CE7-C000-0A5C087F2B8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7"/>
          <a:stretch/>
        </p:blipFill>
        <p:spPr>
          <a:xfrm>
            <a:off x="7936865" y="3176401"/>
            <a:ext cx="2116134" cy="1852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10">
            <a:hlinkClick r:id="rId11"/>
            <a:extLst>
              <a:ext uri="{FF2B5EF4-FFF2-40B4-BE49-F238E27FC236}">
                <a16:creationId xmlns:a16="http://schemas.microsoft.com/office/drawing/2014/main" id="{2A62D938-F6BA-B60C-BB99-FF9F45D79A3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3208"/>
          <a:stretch/>
        </p:blipFill>
        <p:spPr>
          <a:xfrm>
            <a:off x="2450589" y="3429000"/>
            <a:ext cx="1491950" cy="15999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01421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hlinkClick r:id="rId3"/>
            <a:extLst>
              <a:ext uri="{FF2B5EF4-FFF2-40B4-BE49-F238E27FC236}">
                <a16:creationId xmlns:a16="http://schemas.microsoft.com/office/drawing/2014/main" id="{1E2A8B64-1C8F-2E64-5842-48D20D0D98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7"/>
          <a:stretch/>
        </p:blipFill>
        <p:spPr>
          <a:xfrm>
            <a:off x="7936865" y="865510"/>
            <a:ext cx="2116134" cy="1852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hlinkClick r:id="rId5"/>
            <a:extLst>
              <a:ext uri="{FF2B5EF4-FFF2-40B4-BE49-F238E27FC236}">
                <a16:creationId xmlns:a16="http://schemas.microsoft.com/office/drawing/2014/main" id="{480587EA-FDD4-2D47-CE52-2FEE73CA5A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08"/>
          <a:stretch/>
        </p:blipFill>
        <p:spPr>
          <a:xfrm>
            <a:off x="2450589" y="1118109"/>
            <a:ext cx="1491950" cy="15999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Sous-titre 2">
            <a:extLst>
              <a:ext uri="{FF2B5EF4-FFF2-40B4-BE49-F238E27FC236}">
                <a16:creationId xmlns:a16="http://schemas.microsoft.com/office/drawing/2014/main" id="{406A98E8-097B-85AF-267C-AC1D17C92B8E}"/>
              </a:ext>
            </a:extLst>
          </p:cNvPr>
          <p:cNvSpPr txBox="1">
            <a:spLocks/>
          </p:cNvSpPr>
          <p:nvPr/>
        </p:nvSpPr>
        <p:spPr>
          <a:xfrm>
            <a:off x="607148" y="3429000"/>
            <a:ext cx="5178833" cy="258636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Arc Field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Maps</a:t>
            </a:r>
            <a:endParaRPr lang="fr-F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ESRI support to customise a </a:t>
            </a:r>
            <a:r>
              <a:rPr lang="fr-FR" sz="2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fr-FR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fr-FR" sz="2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fr-FR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convenient</a:t>
            </a:r>
            <a:r>
              <a:rPr lang="fr-FR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way</a:t>
            </a:r>
            <a:r>
              <a:rPr lang="fr-FR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collaborative platform,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</a:t>
            </a:r>
            <a:r>
              <a:rPr lang="fr-FR" sz="2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</a:t>
            </a:r>
            <a:r>
              <a:rPr lang="fr-FR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ArcGIS.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fr-FR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fr-FR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licences.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fr-FR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fr-FR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fr-FR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fr-FR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latin typeface="Arial" panose="020B0604020202020204" pitchFamily="34" charset="0"/>
                <a:cs typeface="Arial" panose="020B0604020202020204" pitchFamily="34" charset="0"/>
              </a:rPr>
              <a:t>Geogeeks meeting - 05 July 2023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BF615EC-CED2-D770-02D7-A110E2495FA5}"/>
              </a:ext>
            </a:extLst>
          </p:cNvPr>
          <p:cNvSpPr txBox="1"/>
          <p:nvPr/>
        </p:nvSpPr>
        <p:spPr>
          <a:xfrm>
            <a:off x="0" y="5334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F342EFBD-EAE8-FDF1-B90B-1E5DC5A365E9}"/>
              </a:ext>
            </a:extLst>
          </p:cNvPr>
          <p:cNvSpPr txBox="1">
            <a:spLocks/>
          </p:cNvSpPr>
          <p:nvPr/>
        </p:nvSpPr>
        <p:spPr>
          <a:xfrm>
            <a:off x="6096000" y="3428999"/>
            <a:ext cx="5347063" cy="289560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QField</a:t>
            </a:r>
            <a:endParaRPr lang="fr-FR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fr-FR" sz="2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sz="2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Free, </a:t>
            </a:r>
            <a:r>
              <a:rPr lang="fr-FR" sz="22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  <a:r>
              <a:rPr lang="fr-FR" sz="2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r-FR" sz="22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fr-FR" sz="2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2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partners</a:t>
            </a:r>
            <a:r>
              <a:rPr lang="fr-FR" sz="2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flexible to set up / optimise,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collaborative platform (</a:t>
            </a:r>
            <a:r>
              <a:rPr lang="fr-FR" sz="2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QFieldCloud</a:t>
            </a:r>
            <a:r>
              <a:rPr lang="fr-FR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</a:t>
            </a:r>
            <a:r>
              <a:rPr lang="fr-FR" sz="2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</a:t>
            </a:r>
            <a:r>
              <a:rPr lang="fr-FR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QGIS.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fr-FR" sz="2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sz="2200" dirty="0">
                <a:solidFill>
                  <a:srgbClr val="FF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for QGIS know-how and a </a:t>
            </a:r>
            <a:r>
              <a:rPr lang="fr-FR" sz="2200" dirty="0" err="1">
                <a:solidFill>
                  <a:srgbClr val="FF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fair</a:t>
            </a:r>
            <a:r>
              <a:rPr lang="fr-FR" sz="2200" dirty="0">
                <a:solidFill>
                  <a:srgbClr val="FF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solidFill>
                  <a:srgbClr val="FF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fr-FR" sz="2200" dirty="0">
                <a:solidFill>
                  <a:srgbClr val="FF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time to </a:t>
            </a:r>
            <a:r>
              <a:rPr lang="fr-FR" sz="2200" dirty="0" err="1">
                <a:solidFill>
                  <a:srgbClr val="FF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</a:t>
            </a:r>
            <a:r>
              <a:rPr lang="fr-FR" sz="2200" dirty="0">
                <a:solidFill>
                  <a:srgbClr val="FF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set up and customise </a:t>
            </a:r>
            <a:r>
              <a:rPr lang="fr-FR" sz="2200" dirty="0" err="1">
                <a:solidFill>
                  <a:srgbClr val="FF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fr-FR" sz="2200" dirty="0">
                <a:solidFill>
                  <a:srgbClr val="FF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solidFill>
                  <a:srgbClr val="FF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fr-FR" sz="2200" dirty="0">
                <a:solidFill>
                  <a:srgbClr val="FF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2200" dirty="0" err="1">
                <a:solidFill>
                  <a:srgbClr val="FF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  <a:r>
              <a:rPr lang="fr-FR" sz="2200" dirty="0">
                <a:solidFill>
                  <a:srgbClr val="FF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solidFill>
                  <a:srgbClr val="FF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styling</a:t>
            </a:r>
            <a:r>
              <a:rPr lang="fr-FR" sz="2200" dirty="0">
                <a:solidFill>
                  <a:srgbClr val="FFE7E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-FR" sz="2000" dirty="0">
              <a:solidFill>
                <a:srgbClr val="FFE7E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roix 5">
            <a:extLst>
              <a:ext uri="{FF2B5EF4-FFF2-40B4-BE49-F238E27FC236}">
                <a16:creationId xmlns:a16="http://schemas.microsoft.com/office/drawing/2014/main" id="{4EFFEC68-353D-C4F0-3A8D-32E55B4554E6}"/>
              </a:ext>
            </a:extLst>
          </p:cNvPr>
          <p:cNvSpPr/>
          <p:nvPr/>
        </p:nvSpPr>
        <p:spPr>
          <a:xfrm rot="2700000">
            <a:off x="2127819" y="874600"/>
            <a:ext cx="2116134" cy="2116134"/>
          </a:xfrm>
          <a:prstGeom prst="plus">
            <a:avLst>
              <a:gd name="adj" fmla="val 4660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02150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normAutofit/>
      </a:bodyPr>
      <a:lstStyle>
        <a:defPPr algn="l">
          <a:lnSpc>
            <a:spcPct val="100000"/>
          </a:lnSpc>
          <a:spcBef>
            <a:spcPts val="0"/>
          </a:spcBef>
          <a:defRPr sz="1000" i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QUATERLY REPORT 3.pot [Compatibility Mode]" id="{AF120AEC-ED09-4E36-B4A1-35464624F481}" vid="{1CA6DE1F-7A83-4656-A106-4330368895E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10867</TotalTime>
  <Words>2107</Words>
  <Application>Microsoft Office PowerPoint</Application>
  <PresentationFormat>Grand écran</PresentationFormat>
  <Paragraphs>231</Paragraphs>
  <Slides>14</Slides>
  <Notes>14</Notes>
  <HiddenSlides>3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1_Office Theme</vt:lpstr>
      <vt:lpstr>Towards the harmonization of digital field data entry for geological mapping: an in-house QGIS-QField-based template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1.2: Sub-surface structural analysis via Geophysical Inversions using Petrophysical constraints</dc:title>
  <dc:creator>Corinne Debat</dc:creator>
  <cp:lastModifiedBy>Julien Perret</cp:lastModifiedBy>
  <cp:revision>181</cp:revision>
  <dcterms:created xsi:type="dcterms:W3CDTF">2023-03-20T07:13:48Z</dcterms:created>
  <dcterms:modified xsi:type="dcterms:W3CDTF">2023-07-05T08:49:12Z</dcterms:modified>
</cp:coreProperties>
</file>